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77"/>
  </p:notesMasterIdLst>
  <p:sldIdLst>
    <p:sldId id="256" r:id="rId2"/>
    <p:sldId id="363" r:id="rId3"/>
    <p:sldId id="364" r:id="rId4"/>
    <p:sldId id="332" r:id="rId5"/>
    <p:sldId id="341" r:id="rId6"/>
    <p:sldId id="277" r:id="rId7"/>
    <p:sldId id="270" r:id="rId8"/>
    <p:sldId id="343" r:id="rId9"/>
    <p:sldId id="272" r:id="rId10"/>
    <p:sldId id="333" r:id="rId11"/>
    <p:sldId id="342" r:id="rId12"/>
    <p:sldId id="283" r:id="rId13"/>
    <p:sldId id="280" r:id="rId14"/>
    <p:sldId id="282" r:id="rId15"/>
    <p:sldId id="284" r:id="rId16"/>
    <p:sldId id="335" r:id="rId17"/>
    <p:sldId id="334" r:id="rId18"/>
    <p:sldId id="285" r:id="rId19"/>
    <p:sldId id="286" r:id="rId20"/>
    <p:sldId id="271" r:id="rId21"/>
    <p:sldId id="355" r:id="rId22"/>
    <p:sldId id="273" r:id="rId23"/>
    <p:sldId id="278" r:id="rId24"/>
    <p:sldId id="288" r:id="rId25"/>
    <p:sldId id="289" r:id="rId26"/>
    <p:sldId id="344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75" r:id="rId35"/>
    <p:sldId id="346" r:id="rId36"/>
    <p:sldId id="356" r:id="rId37"/>
    <p:sldId id="297" r:id="rId38"/>
    <p:sldId id="345" r:id="rId39"/>
    <p:sldId id="299" r:id="rId40"/>
    <p:sldId id="301" r:id="rId41"/>
    <p:sldId id="302" r:id="rId42"/>
    <p:sldId id="328" r:id="rId43"/>
    <p:sldId id="304" r:id="rId44"/>
    <p:sldId id="338" r:id="rId45"/>
    <p:sldId id="305" r:id="rId46"/>
    <p:sldId id="339" r:id="rId47"/>
    <p:sldId id="307" r:id="rId48"/>
    <p:sldId id="308" r:id="rId49"/>
    <p:sldId id="309" r:id="rId50"/>
    <p:sldId id="350" r:id="rId51"/>
    <p:sldId id="348" r:id="rId52"/>
    <p:sldId id="349" r:id="rId53"/>
    <p:sldId id="352" r:id="rId54"/>
    <p:sldId id="357" r:id="rId55"/>
    <p:sldId id="358" r:id="rId56"/>
    <p:sldId id="359" r:id="rId57"/>
    <p:sldId id="360" r:id="rId58"/>
    <p:sldId id="353" r:id="rId59"/>
    <p:sldId id="340" r:id="rId60"/>
    <p:sldId id="317" r:id="rId61"/>
    <p:sldId id="319" r:id="rId62"/>
    <p:sldId id="320" r:id="rId63"/>
    <p:sldId id="325" r:id="rId64"/>
    <p:sldId id="326" r:id="rId65"/>
    <p:sldId id="327" r:id="rId66"/>
    <p:sldId id="329" r:id="rId67"/>
    <p:sldId id="324" r:id="rId68"/>
    <p:sldId id="330" r:id="rId69"/>
    <p:sldId id="321" r:id="rId70"/>
    <p:sldId id="331" r:id="rId71"/>
    <p:sldId id="361" r:id="rId72"/>
    <p:sldId id="354" r:id="rId73"/>
    <p:sldId id="316" r:id="rId74"/>
    <p:sldId id="315" r:id="rId75"/>
    <p:sldId id="362" r:id="rId76"/>
  </p:sldIdLst>
  <p:sldSz cx="12192000" cy="6858000"/>
  <p:notesSz cx="6858000" cy="9144000"/>
  <p:custDataLst>
    <p:tags r:id="rId7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9C4CC-33D7-445F-A49D-B2E75BBF5F05}">
          <p14:sldIdLst>
            <p14:sldId id="256"/>
            <p14:sldId id="363"/>
            <p14:sldId id="364"/>
            <p14:sldId id="332"/>
            <p14:sldId id="341"/>
            <p14:sldId id="277"/>
            <p14:sldId id="270"/>
            <p14:sldId id="343"/>
          </p14:sldIdLst>
        </p14:section>
        <p14:section name="Анатомия окон" id="{DCAE3618-0868-4F55-887D-E6BE8FB1EA45}">
          <p14:sldIdLst>
            <p14:sldId id="272"/>
            <p14:sldId id="333"/>
            <p14:sldId id="342"/>
            <p14:sldId id="283"/>
            <p14:sldId id="280"/>
            <p14:sldId id="282"/>
            <p14:sldId id="284"/>
            <p14:sldId id="335"/>
            <p14:sldId id="334"/>
            <p14:sldId id="285"/>
            <p14:sldId id="286"/>
            <p14:sldId id="271"/>
            <p14:sldId id="355"/>
            <p14:sldId id="273"/>
            <p14:sldId id="278"/>
            <p14:sldId id="288"/>
            <p14:sldId id="289"/>
            <p14:sldId id="344"/>
            <p14:sldId id="290"/>
            <p14:sldId id="291"/>
            <p14:sldId id="292"/>
            <p14:sldId id="293"/>
            <p14:sldId id="294"/>
            <p14:sldId id="295"/>
            <p14:sldId id="296"/>
            <p14:sldId id="275"/>
            <p14:sldId id="346"/>
            <p14:sldId id="356"/>
            <p14:sldId id="297"/>
            <p14:sldId id="345"/>
            <p14:sldId id="299"/>
            <p14:sldId id="301"/>
            <p14:sldId id="302"/>
            <p14:sldId id="328"/>
            <p14:sldId id="304"/>
            <p14:sldId id="338"/>
            <p14:sldId id="305"/>
            <p14:sldId id="339"/>
            <p14:sldId id="307"/>
            <p14:sldId id="308"/>
            <p14:sldId id="309"/>
            <p14:sldId id="350"/>
            <p14:sldId id="348"/>
            <p14:sldId id="349"/>
            <p14:sldId id="352"/>
            <p14:sldId id="357"/>
            <p14:sldId id="358"/>
            <p14:sldId id="359"/>
            <p14:sldId id="360"/>
            <p14:sldId id="353"/>
            <p14:sldId id="340"/>
            <p14:sldId id="317"/>
            <p14:sldId id="319"/>
            <p14:sldId id="320"/>
            <p14:sldId id="325"/>
            <p14:sldId id="326"/>
            <p14:sldId id="327"/>
            <p14:sldId id="329"/>
            <p14:sldId id="324"/>
            <p14:sldId id="330"/>
            <p14:sldId id="321"/>
            <p14:sldId id="331"/>
            <p14:sldId id="361"/>
            <p14:sldId id="354"/>
            <p14:sldId id="316"/>
            <p14:sldId id="315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0" autoAdjust="0"/>
    <p:restoredTop sz="82194" autoAdjust="0"/>
  </p:normalViewPr>
  <p:slideViewPr>
    <p:cSldViewPr showGuides="1">
      <p:cViewPr varScale="1">
        <p:scale>
          <a:sx n="79" d="100"/>
          <a:sy n="79" d="100"/>
        </p:scale>
        <p:origin x="1236" y="29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AFEA1AE-FC82-49F4-AB93-380F8A3E1C3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5FFF6845-4C94-4E4F-8F00-BE85EFDEE3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651F861-6DB4-4726-A356-8043C9CEE0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8306C02F-3DFF-4A1F-8154-7FFB0DA72DD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89094" name="Rectangle 6">
            <a:extLst>
              <a:ext uri="{FF2B5EF4-FFF2-40B4-BE49-F238E27FC236}">
                <a16:creationId xmlns:a16="http://schemas.microsoft.com/office/drawing/2014/main" id="{1BA358FA-C647-44A7-9105-B9FE6A8F053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2FD2326A-A114-4B4D-9685-1DA8D7013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5DABC1E-B818-41E5-B061-9855E31C8736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1D0782F-9968-4681-AFE6-D6A8A68358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6FD5B2-20BA-4CD8-B523-265F0D7F85B3}" type="slidenum">
              <a:rPr lang="ru-RU" altLang="ru-RU">
                <a:latin typeface="Arial" panose="020B0604020202020204" pitchFamily="34" charset="0"/>
              </a:rPr>
              <a:pPr eaLnBrk="1" hangingPunct="1"/>
              <a:t>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DC38919C-07C4-45B0-922A-47DB24C00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982FEC01-2C3E-491E-8433-588696465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37BE8F2-8AB8-458E-B3FC-CCF708288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3FDBDE-77D9-4170-BA1F-4C3DBDA3DE9F}" type="slidenum">
              <a:rPr lang="ru-RU" altLang="ru-RU">
                <a:latin typeface="Arial" panose="020B0604020202020204" pitchFamily="34" charset="0"/>
              </a:rPr>
              <a:pPr eaLnBrk="1" hangingPunct="1"/>
              <a:t>15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578A1A1A-8C73-43E4-B7B4-A54395512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579E101-70CB-4FE2-955C-F1D62D2DD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6235E0C6-07A1-45DB-8C59-5ED73B9BC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3343FD-2FFE-4ABD-9DC9-6FBC55A8007B}" type="slidenum">
              <a:rPr lang="ru-RU" altLang="ru-RU">
                <a:latin typeface="Arial" panose="020B0604020202020204" pitchFamily="34" charset="0"/>
              </a:rPr>
              <a:pPr eaLnBrk="1" hangingPunct="1"/>
              <a:t>18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F93F0E00-A982-44EC-9706-0F7646CA3D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38F5EA0-A398-43DD-BD91-7DC81F6A1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703F4ECC-57DA-4812-B634-95CE41961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B0DE76-5008-4EA6-B481-072F527DF960}" type="slidenum">
              <a:rPr lang="ru-RU" altLang="ru-RU">
                <a:latin typeface="Arial" panose="020B0604020202020204" pitchFamily="34" charset="0"/>
              </a:rPr>
              <a:pPr eaLnBrk="1" hangingPunct="1"/>
              <a:t>19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6E4B72D-6053-4F64-ACB3-6DFDB428B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37BA17B-EB5D-43DD-B699-8E7A5E510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EA0E4F81-6ACA-47B8-8177-20B3C7C83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A42563-2908-4761-8BA8-725053CBEE7B}" type="slidenum">
              <a:rPr lang="ru-RU" altLang="ru-RU">
                <a:latin typeface="Arial" panose="020B0604020202020204" pitchFamily="34" charset="0"/>
              </a:rPr>
              <a:pPr eaLnBrk="1" hangingPunct="1"/>
              <a:t>20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41C5589-D939-486A-861A-056653A45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32AAB6A-E865-44AC-A318-C9821F079E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ABC1E-B818-41E5-B061-9855E31C8736}" type="slidenum">
              <a:rPr lang="ru-RU" altLang="ru-RU" smtClean="0"/>
              <a:pPr/>
              <a:t>21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73387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2B699A05-937A-4A72-8AC1-86A9C2A299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0E32B3-C37C-4449-B911-5E61BD7F17D0}" type="slidenum">
              <a:rPr lang="ru-RU" altLang="ru-RU">
                <a:latin typeface="Arial" panose="020B0604020202020204" pitchFamily="34" charset="0"/>
              </a:rPr>
              <a:pPr eaLnBrk="1" hangingPunct="1"/>
              <a:t>22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0619D620-B189-45AC-BE7C-8987B1CFD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03D2F260-257B-4D15-86F0-AAA97C0F2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325C21B-99B6-4FD3-84CD-8D867A8438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30AE16-7E50-42A2-AD0D-E4BE26ADD81A}" type="slidenum">
              <a:rPr lang="ru-RU" altLang="ru-RU">
                <a:latin typeface="Arial" panose="020B0604020202020204" pitchFamily="34" charset="0"/>
              </a:rPr>
              <a:pPr eaLnBrk="1" hangingPunct="1"/>
              <a:t>23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C6FAF658-5961-4D53-BF66-3E99BA6CA3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F9F1F5A0-3EF3-45DA-8EC9-B8C8B6073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68EA5D5-4D4F-43CE-8C9B-19459B0E9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2F4A2C-9980-4FA3-83C6-AAEC79F693FE}" type="slidenum">
              <a:rPr lang="ru-RU" altLang="ru-RU">
                <a:latin typeface="Arial" panose="020B0604020202020204" pitchFamily="34" charset="0"/>
              </a:rPr>
              <a:pPr eaLnBrk="1" hangingPunct="1"/>
              <a:t>24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F72DCFF-C332-47F4-85F3-98AEC99B7F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B6CB684-1CD9-45EB-9CC8-2CD928A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79C6F0F-84EC-44BE-AA42-A6A38AB259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62CEDFA-1AC2-4CD2-A01D-D4AF17286A63}" type="slidenum">
              <a:rPr lang="ru-RU" altLang="ru-RU">
                <a:latin typeface="Arial" panose="020B0604020202020204" pitchFamily="34" charset="0"/>
              </a:rPr>
              <a:pPr eaLnBrk="1" hangingPunct="1"/>
              <a:t>25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51B10851-CAA5-4C04-A3D4-506BB03A53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A975FAE0-18D5-46CB-B96C-664CE5682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1EB2954A-9D88-4EF0-B419-88DFAB1B5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12FF24-48C1-4823-B020-0EDBA8BB792D}" type="slidenum">
              <a:rPr lang="ru-RU" altLang="ru-RU">
                <a:latin typeface="Arial" panose="020B0604020202020204" pitchFamily="34" charset="0"/>
              </a:rPr>
              <a:pPr eaLnBrk="1" hangingPunct="1"/>
              <a:t>27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68C3253-F2D5-4849-9C60-775922AFD0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9373D79-C789-4D7D-8FFB-07006C8ED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232FB-09C0-0590-ABC3-0A18BF97F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309C46DF-F239-A8DD-577C-D6C3594621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6FD5B2-20BA-4CD8-B523-265F0D7F85B3}" type="slidenum">
              <a:rPr lang="ru-RU" altLang="ru-RU">
                <a:latin typeface="Arial" panose="020B0604020202020204" pitchFamily="34" charset="0"/>
              </a:rPr>
              <a:pPr eaLnBrk="1" hangingPunct="1"/>
              <a:t>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181F1C00-32DF-DD7D-9B5E-75D307CE74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E372C807-F008-B056-C823-DCF8B11A3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41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0B6B723-86AA-4729-ADFB-5202DCCB78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E40891-8B72-4F63-8E8C-2AE05B5BD83B}" type="slidenum">
              <a:rPr lang="ru-RU" altLang="ru-RU">
                <a:latin typeface="Arial" panose="020B0604020202020204" pitchFamily="34" charset="0"/>
              </a:rPr>
              <a:pPr eaLnBrk="1" hangingPunct="1"/>
              <a:t>28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9EB4C6B8-DD09-427B-9C8E-1E188277EA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2E8C1B8-1982-49B5-9390-782601877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864CFB30-CF79-46AE-BEEA-770DB3A219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B852126-E0B3-4393-81EC-DA0C9D04DA6E}" type="slidenum">
              <a:rPr lang="ru-RU" altLang="ru-RU">
                <a:latin typeface="Arial" panose="020B0604020202020204" pitchFamily="34" charset="0"/>
              </a:rPr>
              <a:pPr eaLnBrk="1" hangingPunct="1"/>
              <a:t>29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3C52395-C9DB-4477-9D74-B2082685A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C8ACEB3-CE00-4945-8FED-69789325D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09899B37-71B5-4717-AFDC-5EE5F57F01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10E7B8E-362D-4B03-97F6-1F1794ED8DAB}" type="slidenum">
              <a:rPr lang="ru-RU" altLang="ru-RU">
                <a:latin typeface="Arial" panose="020B0604020202020204" pitchFamily="34" charset="0"/>
              </a:rPr>
              <a:pPr eaLnBrk="1" hangingPunct="1"/>
              <a:t>30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5FD3B61F-59D9-4756-A432-429FC89DAB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25BA598-6BB6-4934-BBD8-C8418E984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A259145-7DD4-49C8-88DD-4C0455BE00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BB45E1-D6CD-4930-B24C-B77F5DE2D99D}" type="slidenum">
              <a:rPr lang="ru-RU" altLang="ru-RU">
                <a:latin typeface="Arial" panose="020B0604020202020204" pitchFamily="34" charset="0"/>
              </a:rPr>
              <a:pPr eaLnBrk="1" hangingPunct="1"/>
              <a:t>31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365A7287-E70B-435B-AA85-FF001485EB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48158A7-8C93-498F-9D99-5A73EC45A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41B2BF18-C809-42A8-99CB-7EE124C60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85E72B-E7D2-4F78-8C33-25A68D6EE40E}" type="slidenum">
              <a:rPr lang="ru-RU" altLang="ru-RU">
                <a:latin typeface="Arial" panose="020B0604020202020204" pitchFamily="34" charset="0"/>
              </a:rPr>
              <a:pPr eaLnBrk="1" hangingPunct="1"/>
              <a:t>32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804BE7EC-E4F5-489E-B8FE-EE73E9674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BC347D25-FC39-4352-90D0-9DD7D1046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4364E24B-8C22-4B82-A9F4-8CDD2C43DC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4EF3A0-AE95-4194-A8F7-2E469926A25E}" type="slidenum">
              <a:rPr lang="ru-RU" altLang="ru-RU">
                <a:latin typeface="Arial" panose="020B0604020202020204" pitchFamily="34" charset="0"/>
              </a:rPr>
              <a:pPr eaLnBrk="1" hangingPunct="1"/>
              <a:t>33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426C0422-392D-4A3B-A7F3-F5F0F58D2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DA4A096D-3913-4121-BC97-3A165C7B7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6D5A23C-6FE5-4BED-84E7-4B6B3F435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4288F9-C23D-4106-90D0-5D1DE2428C34}" type="slidenum">
              <a:rPr lang="ru-RU" altLang="ru-RU">
                <a:latin typeface="Arial" panose="020B0604020202020204" pitchFamily="34" charset="0"/>
              </a:rPr>
              <a:pPr eaLnBrk="1" hangingPunct="1"/>
              <a:t>34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C29D8BFF-C720-42F0-8C6F-B16B13C72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B768001-6480-4293-A562-9DBC5F2B8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DADFBE0B-4A0A-45FD-8496-674678B83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A839AC-8E54-432E-BA4D-BA1026718053}" type="slidenum">
              <a:rPr lang="ru-RU" altLang="ru-RU">
                <a:latin typeface="Arial" panose="020B0604020202020204" pitchFamily="34" charset="0"/>
              </a:rPr>
              <a:pPr eaLnBrk="1" hangingPunct="1"/>
              <a:t>37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FAA48F63-A6AB-40F5-8581-AC3DBCFCB9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3A7CB58-D178-42F4-8785-58C001A5A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5375DF3D-B563-4357-99C9-3A613674EC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088D-607F-43F8-A687-874ABB1B76B7}" type="slidenum">
              <a:rPr lang="ru-RU" altLang="ru-RU">
                <a:latin typeface="Arial" panose="020B0604020202020204" pitchFamily="34" charset="0"/>
              </a:rPr>
              <a:pPr eaLnBrk="1" hangingPunct="1"/>
              <a:t>39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C561E79C-06D5-41B7-9582-A3B4E786BB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65F5044-AA47-4EA3-8CE5-41AA3E8AD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C07935A9-FBAE-4A49-AD1C-67F416EC80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6C3FC6-1578-4D9F-84CE-D36B9A179D4E}" type="slidenum">
              <a:rPr lang="ru-RU" altLang="ru-RU">
                <a:latin typeface="Arial" panose="020B0604020202020204" pitchFamily="34" charset="0"/>
              </a:rPr>
              <a:pPr eaLnBrk="1" hangingPunct="1"/>
              <a:t>40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011E87D7-CF85-4FD0-8F28-ED28049B30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6413E51-6CC9-4BF3-81EC-5C5085B26D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460E5-30DD-E6F8-CA6E-F21A4B1A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6F5351E7-025F-DEF2-0133-F7F0DF1C6D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6FD5B2-20BA-4CD8-B523-265F0D7F85B3}" type="slidenum">
              <a:rPr lang="ru-RU" altLang="ru-RU">
                <a:latin typeface="Arial" panose="020B0604020202020204" pitchFamily="34" charset="0"/>
              </a:rPr>
              <a:pPr eaLnBrk="1" hangingPunct="1"/>
              <a:t>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2F75B0BF-22A6-63CB-B4C0-5B39F10203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A14B294A-45D3-F1FF-F008-02CF4404B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74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D12BDB80-96EA-4766-A3DB-B50A20CE68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49C697-62BC-4DAA-BAC2-10E185346BCA}" type="slidenum">
              <a:rPr lang="ru-RU" altLang="ru-RU">
                <a:latin typeface="Arial" panose="020B0604020202020204" pitchFamily="34" charset="0"/>
              </a:rPr>
              <a:pPr eaLnBrk="1" hangingPunct="1"/>
              <a:t>41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50864545-E04F-4C7C-B117-51F5B257B4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6436281E-4902-4DA9-A8EB-68190D65D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679EC13D-E410-4C8E-8C6A-25CB7A78F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19E8EC-E59C-4115-9837-3F4AA47F5100}" type="slidenum">
              <a:rPr lang="ru-RU" altLang="ru-RU">
                <a:latin typeface="Arial" panose="020B0604020202020204" pitchFamily="34" charset="0"/>
              </a:rPr>
              <a:pPr eaLnBrk="1" hangingPunct="1"/>
              <a:t>43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64FB1EB8-4D44-436B-A836-5EE2AC1EA4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181A69AD-1B69-41BC-A0FD-89E0A881C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0E21F69D-229B-4D5A-98C0-F43FEA6CF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0468-7248-480A-BD68-474B38974393}" type="slidenum">
              <a:rPr lang="ru-RU" altLang="ru-RU">
                <a:latin typeface="Arial" panose="020B0604020202020204" pitchFamily="34" charset="0"/>
              </a:rPr>
              <a:pPr eaLnBrk="1" hangingPunct="1"/>
              <a:t>45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4C4F0A79-56B6-4957-B216-C66D86820E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01BDB395-67D2-458F-A312-9C0C1D7E1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0E2B723F-3643-42EF-8C56-EB3C002283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41914-2A2F-4445-B652-3F28F8B072F4}" type="slidenum">
              <a:rPr lang="ru-RU" altLang="ru-RU">
                <a:latin typeface="Arial" panose="020B0604020202020204" pitchFamily="34" charset="0"/>
              </a:rPr>
              <a:pPr eaLnBrk="1" hangingPunct="1"/>
              <a:t>47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F18D0266-7CA2-4DD8-AC2E-B5BEAF1DF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FF0ECA1E-7D9C-4B8A-B3F8-425D6F251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ADF9229D-6BB2-4776-82BD-251E0E5597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3310CA-0385-46F2-8D9D-185E1A3031CA}" type="slidenum">
              <a:rPr lang="ru-RU" altLang="ru-RU">
                <a:latin typeface="Arial" panose="020B0604020202020204" pitchFamily="34" charset="0"/>
              </a:rPr>
              <a:pPr eaLnBrk="1" hangingPunct="1"/>
              <a:t>48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281DFD6-9B9C-4A73-8788-81B65F87B4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ECCAA1A-75CF-496D-ADF8-F1ACA69AB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966C740-D589-479F-BF3D-53A2C21D9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07F1E4-FE4E-40C9-8D5C-7A0C6D220239}" type="slidenum">
              <a:rPr lang="ru-RU" altLang="ru-RU">
                <a:latin typeface="Arial" panose="020B0604020202020204" pitchFamily="34" charset="0"/>
              </a:rPr>
              <a:pPr eaLnBrk="1" hangingPunct="1"/>
              <a:t>49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914269C-02F9-439A-A246-2A57E76ED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9A430364-D342-4094-8111-B3621DD68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55039E0C-5FEF-41D3-842F-43C1F5D08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FED23A-5DE6-419C-921B-18C5761E07A6}" type="slidenum">
              <a:rPr lang="ru-RU" altLang="ru-RU">
                <a:latin typeface="Arial" panose="020B0604020202020204" pitchFamily="34" charset="0"/>
              </a:rPr>
              <a:pPr eaLnBrk="1" hangingPunct="1"/>
              <a:t>60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0A4A86FD-2AD2-4163-ABD1-96F8F0C2DB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EB183494-03EC-428E-A5CC-37F64B36A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A454AC1F-6456-4159-80D9-7545B58FF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32676CE-897A-4E23-806A-8B38B053FFC6}" type="slidenum">
              <a:rPr lang="ru-RU" altLang="ru-RU">
                <a:latin typeface="Arial" panose="020B0604020202020204" pitchFamily="34" charset="0"/>
              </a:rPr>
              <a:pPr eaLnBrk="1" hangingPunct="1"/>
              <a:t>61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E87F696-BBF8-4BB5-AAFB-BC93F32EE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8B50841-82A3-4AD3-A981-A500CC49E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138C2302-2F63-4536-9EEB-B39997A809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511BCD-62AF-4E7C-BEAC-927177DF8801}" type="slidenum">
              <a:rPr lang="ru-RU" altLang="ru-RU">
                <a:latin typeface="Arial" panose="020B0604020202020204" pitchFamily="34" charset="0"/>
              </a:rPr>
              <a:pPr eaLnBrk="1" hangingPunct="1"/>
              <a:t>62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1EFD0B6F-5BD8-4567-998A-AAAC5D6231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A0BCEAA9-5467-437C-81E2-1CADC83A1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3C718327-E500-4B63-B516-CD851169F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041E23-729E-4E14-9F6E-CC861BAC30BC}" type="slidenum">
              <a:rPr lang="ru-RU" altLang="ru-RU">
                <a:latin typeface="Arial" panose="020B0604020202020204" pitchFamily="34" charset="0"/>
              </a:rPr>
              <a:pPr eaLnBrk="1" hangingPunct="1"/>
              <a:t>63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49DBFFF4-95A5-4E24-A27A-7B4029A63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BE4D52AB-EEBD-4FA0-87CB-CE7241F1F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BFB27A2F-7538-48E7-A376-9D7114033E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8DF59B9-B8AD-49EB-8112-614C19E768BD}" type="slidenum">
              <a:rPr lang="ru-RU" altLang="ru-RU">
                <a:latin typeface="Arial" panose="020B0604020202020204" pitchFamily="34" charset="0"/>
              </a:rPr>
              <a:pPr eaLnBrk="1" hangingPunct="1"/>
              <a:t>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A93FC2E-5419-4CED-B995-56722ECE9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C6DCE23D-2CD4-4F98-B13E-F3E2B4876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40F78FF4-2B9C-43F8-8E52-11429D4DA9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A4AFBE-7C3E-4728-9B59-936AAD562A04}" type="slidenum">
              <a:rPr lang="ru-RU" altLang="ru-RU">
                <a:latin typeface="Arial" panose="020B0604020202020204" pitchFamily="34" charset="0"/>
              </a:rPr>
              <a:pPr eaLnBrk="1" hangingPunct="1"/>
              <a:t>64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4AF8F2AB-4EFE-4D8F-8785-E13E8B742A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4F76789B-98EE-4668-90E2-2DBEBF23B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7BB6F368-90A8-41A0-A399-70EBFFC6F8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EF7DC8-3709-42A0-8ECB-6B17357D4B8E}" type="slidenum">
              <a:rPr lang="ru-RU" altLang="ru-RU">
                <a:latin typeface="Arial" panose="020B0604020202020204" pitchFamily="34" charset="0"/>
              </a:rPr>
              <a:pPr eaLnBrk="1" hangingPunct="1"/>
              <a:t>65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ADD64D4A-9494-4BC1-BFFA-E2489FDCB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B5751075-1BA5-4B23-94F7-F5D67BBF1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B3D652F7-B316-43E4-9855-C8A899DE7C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6215765-EC05-478D-9A17-8F3E6BB369F1}" type="slidenum">
              <a:rPr lang="ru-RU" altLang="ru-RU">
                <a:latin typeface="Arial" panose="020B0604020202020204" pitchFamily="34" charset="0"/>
              </a:rPr>
              <a:pPr eaLnBrk="1" hangingPunct="1"/>
              <a:t>66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7042E9EF-0EF4-49E1-8E21-1B48466E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C2DC9BCF-9F2D-4367-879D-6836D4555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E08B0E8-CD72-4BB7-8E7F-26240C9A75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29A868-E430-4440-90BE-66625D057CCF}" type="slidenum">
              <a:rPr lang="ru-RU" altLang="ru-RU">
                <a:latin typeface="Arial" panose="020B0604020202020204" pitchFamily="34" charset="0"/>
              </a:rPr>
              <a:pPr eaLnBrk="1" hangingPunct="1"/>
              <a:t>67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7F4875E5-91ED-4C87-BEFA-E5378490AA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AE5A6E3-B23D-4ACD-BA2D-DA469CD64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86F4FB81-A8AE-4BB7-9FE8-76DADAA5E2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57FFB4-2EB1-42B5-B28A-A13183FE177A}" type="slidenum">
              <a:rPr lang="ru-RU" altLang="ru-RU">
                <a:latin typeface="Arial" panose="020B0604020202020204" pitchFamily="34" charset="0"/>
              </a:rPr>
              <a:pPr eaLnBrk="1" hangingPunct="1"/>
              <a:t>68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9DB8B790-0506-430D-8435-10E7F7A91D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887440E9-E4CD-4E17-822D-893694359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71553980-52F5-46A8-A13A-A3FEB54E4C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D1FC08-8D1D-4939-A66A-E9F64A33B2BE}" type="slidenum">
              <a:rPr lang="ru-RU" altLang="ru-RU">
                <a:latin typeface="Arial" panose="020B0604020202020204" pitchFamily="34" charset="0"/>
              </a:rPr>
              <a:pPr eaLnBrk="1" hangingPunct="1"/>
              <a:t>69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B0A2EFCE-54EB-4F3B-9D5E-EBDEE8D8D0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DD28755-C8F0-4AB8-B1CC-E42C46702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4E9AAF6-7910-4B19-A5A8-25D9D36DDB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3F37789-16DD-43CA-8517-9A47F1081E9A}" type="slidenum">
              <a:rPr lang="ru-RU" altLang="ru-RU">
                <a:latin typeface="Arial" panose="020B0604020202020204" pitchFamily="34" charset="0"/>
              </a:rPr>
              <a:pPr eaLnBrk="1" hangingPunct="1"/>
              <a:t>70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ACA07922-D0DE-4C0E-816B-63928D278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75E33533-AD63-4FA7-A241-5C8C90B0EC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5F6360F8-9811-4633-AE5B-35563173A6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833B9D-ED18-409C-846E-7622BDB9BC0E}" type="slidenum">
              <a:rPr lang="ru-RU" altLang="ru-RU">
                <a:latin typeface="Arial" panose="020B0604020202020204" pitchFamily="34" charset="0"/>
              </a:rPr>
              <a:pPr eaLnBrk="1" hangingPunct="1"/>
              <a:t>73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D5DA77EC-5848-4F59-8AF8-1CC9C8D4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45700A0D-07E5-4D66-9A37-074703DED4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DB441518-2D13-492C-8E21-E691FA587E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68D2B5-899B-4F02-8AA4-D70BB9D825EE}" type="slidenum">
              <a:rPr lang="ru-RU" altLang="ru-RU">
                <a:latin typeface="Arial" panose="020B0604020202020204" pitchFamily="34" charset="0"/>
              </a:rPr>
              <a:pPr eaLnBrk="1" hangingPunct="1"/>
              <a:t>74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30F29971-DB32-4907-9A8D-6DCE63F09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73A8FFC3-876A-4E68-AF51-19C1F8C11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74DD13BF-6FA0-45C8-9DDB-345DB71045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8BD00A-622E-4A48-9775-3B72659FC439}" type="slidenum">
              <a:rPr lang="ru-RU" altLang="ru-RU">
                <a:latin typeface="Arial" panose="020B0604020202020204" pitchFamily="34" charset="0"/>
              </a:rPr>
              <a:pPr eaLnBrk="1" hangingPunct="1"/>
              <a:t>7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AF26F47B-ED36-47F9-8180-7DF0BDBEFD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25C49667-D470-417C-94F1-44D5C3859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169841B-7592-4EB8-A8DD-CC6F0E2499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0D90D95-441A-444C-8E99-707DB958EAE9}" type="slidenum">
              <a:rPr lang="ru-RU" altLang="ru-RU">
                <a:latin typeface="Arial" panose="020B0604020202020204" pitchFamily="34" charset="0"/>
              </a:rPr>
              <a:pPr eaLnBrk="1" hangingPunct="1"/>
              <a:t>9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AF902BA-EDFC-462F-BF6A-4C38365A1C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0A681D1-ABDB-4689-B880-47AF4CCD3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B8EA9C9D-51B8-43FE-92ED-53E40F2DFA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E68BF2-F2A2-4360-8CF4-B0F237BA33EC}" type="slidenum">
              <a:rPr lang="ru-RU" altLang="ru-RU">
                <a:latin typeface="Arial" panose="020B0604020202020204" pitchFamily="34" charset="0"/>
              </a:rPr>
              <a:pPr eaLnBrk="1" hangingPunct="1"/>
              <a:t>12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34151910-EFE8-4469-890B-CD6CC13527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1F61C31-5CD2-4AE1-B88B-09FB77C42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2BA88AA0-E026-4C4A-BD73-6EDF116D3A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71D6F0-281C-4721-A135-BF264F46F304}" type="slidenum">
              <a:rPr lang="ru-RU" altLang="ru-RU">
                <a:latin typeface="Arial" panose="020B0604020202020204" pitchFamily="34" charset="0"/>
              </a:rPr>
              <a:pPr eaLnBrk="1" hangingPunct="1"/>
              <a:t>13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B48B2F21-61FD-4F23-8CF7-75DD497C85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D80CE6E-297D-4248-A057-788EC9ABF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CA40F28-EADC-4F8F-8EAF-C11E261E04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F86F9-1AD7-4C8F-B0A6-E5C5EB439DBF}" type="slidenum">
              <a:rPr lang="ru-RU" altLang="ru-RU">
                <a:latin typeface="Arial" panose="020B0604020202020204" pitchFamily="34" charset="0"/>
              </a:rPr>
              <a:pPr eaLnBrk="1" hangingPunct="1"/>
              <a:t>14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CF0E2505-C2F9-4A79-90FB-BDCCD1FE9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C06A3B44-7F13-4E4E-873E-695F74D9F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C50DE-8CFE-A842-D9AB-444A95D5F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65814C-042A-3198-E8A0-0A705570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026469-9F9D-34CD-54E1-4A0869B7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317060-3A22-960B-E5CA-88DB2E14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D11ED0-2D68-F23B-97E3-E9E1E54A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0F2B-1F80-4261-A198-F8BCE6FAF036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0196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ACE70-B949-BC65-E399-F4F53686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84B9AD-A9E5-D2DD-CC67-4111B544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23803-10A4-ED8E-D3E3-DD1255D2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A6353E-D24B-6B2E-6A18-C53C4B14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5C1321-F9EC-6B65-51C3-E12413D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4921-9895-4096-B3E6-BF7A88AA92A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5235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C2DC83-7BAC-E036-7AF2-877D2601D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F70B7F-17BD-D272-BBFF-AF3092EF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BF7A54-31BE-EC96-2F3C-32A15ACE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0205-C004-1B55-D86D-D0FE6DF3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0715E6-EA7E-1D25-B464-57D6A9C2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AC9FF-7D8C-49F9-B5AE-899AC7EC6C0F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55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F4DEFE-CA39-663A-7FBB-84D86E80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6CFAC-29C3-1771-A299-E2B5BB4EA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0DCCCB-F69C-9DFA-1C3F-8414B016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852CE7-5872-A9EC-2840-9FC7B14B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122580-518A-EA71-19A4-3C68078D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CD6E-A193-4B4F-B2D4-C760530AED4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659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75279-AF23-5333-E8A1-827B2DCF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1C058A-5035-E4CF-94C7-C332F5209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AA8BF8-BF0C-B5F9-2D34-E6F3C4C1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F1D4E-7690-A2D7-90AA-85538B4E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CE51F-052D-1D70-B176-1830F22F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74CC-C140-443D-BC73-9B4486E9423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877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08D4E-289B-0932-DBBC-597CBA86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25D0A7-91B9-A93F-FC37-F9176EBA5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A25ADD-9C76-EF10-954F-6EFCA89D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AB7D04-977A-7D03-C042-D9501B60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344E6F-D6A5-BA1A-5CA4-CCB0FFCB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BB1AF6-A0BD-D287-9DF6-B6BBC73B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6442-1F39-452D-905F-9E8A0E8C6957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143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E95BA-2380-5AB5-747C-1E466572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FC767C-900C-75A9-A5F7-4507AFCA0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E011B2-8246-26D4-6FEC-758F4BF76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6FE537-53E2-CE18-4815-E9CF1D2FE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EB9B8A-AB4B-0CAF-6B44-0F329751D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AA26910-780F-4B6E-6A88-7E864951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1C3F9D-3115-8D1B-027F-06A199D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8FB53D-7650-C051-A5FD-444BEF90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D3DB-AAC4-4659-A512-EE95D221038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5375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92EC16-9C89-CC13-3B19-3F1AE1FB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836823-E73E-FD03-3426-9FB043E7F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876A2A-33E8-CE13-7A79-11FB2A82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FF1527-7926-4357-35C5-C06F8A31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F56-3212-4F71-A2BF-BF79ECEAADC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588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CE1A64-EBCD-754C-42EA-2AAB24F7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2C3911C-69B1-3733-484A-24EF52CD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1924F1-A957-1AC0-BD04-B060D545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0F406-DE6E-40FC-817E-F40E0BF5B9C5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0447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6A81E9-FFD5-A573-7961-E73AAFDF9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C94C1-6CBE-6741-CB2F-5834509D5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368BE6-541C-91B2-2D1C-12C0BB149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A48E6B-6A07-C772-767C-65A381CD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FB47C4-8307-32EB-1010-462C8C63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381EC2-87D4-A420-9D60-7B95F54E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0468-C743-43DC-AD3C-EF194606CEE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534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FF02A-BC86-3FF8-591E-49096960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63B246-922C-66EA-0D92-BD922AC6E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928DA4-6053-3095-D269-8B3254079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1642C2-250A-9F14-BBB6-DBE6F0C9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74DED4-A379-4414-BEBC-FDB6C1AB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E8E511-6B21-DDBD-3420-C26EC3F6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6A04-4566-461B-81FB-34DA6DE9B879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771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F5835-EF7B-FFAA-061D-354E9E0B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C9FABE-0B51-F3E9-95A1-BB0459C3A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77982D-C112-987A-F0F7-E435AB70E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BB8315-7272-2444-C1A1-710A36A4E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FFBC68-4C7E-ACCC-008B-FA0A7633E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B836A-6BED-433D-885E-AAED2A7E7FFE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5180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winmsg/window-featur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windows/win32/winmsg/about-window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api/winuser/nf-winuser-registerclassex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s-winuser-wndclassexw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/winuser/nf-winuser-createwindowexw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api/winuser/nf-winuser-getmessag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windows/win32/api/winuser/nf-winuser-dispatchmessage" TargetMode="External"/><Relationship Id="rId5" Type="http://schemas.openxmlformats.org/officeDocument/2006/relationships/hyperlink" Target="https://learn.microsoft.com/en-us/windows/win32/api/winuser/nf-winuser-peekmessagew" TargetMode="External"/><Relationship Id="rId4" Type="http://schemas.openxmlformats.org/officeDocument/2006/relationships/hyperlink" Target="https://learn.microsoft.com/en-us/windows/win32/api/winuser/nf-winuser-translatemessage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api/winuser/nf-winuser-defwindowproc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desktop/winmsg/wm-quit" TargetMode="External"/><Relationship Id="rId2" Type="http://schemas.openxmlformats.org/officeDocument/2006/relationships/hyperlink" Target="https://learn.microsoft.com/en-us/windows/win32/api/winuser/nf-winuser-getmessage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ey-malov/cg-course/blob/master/labs/01/samples/sample03_1_custom_window_with_class/Finally.h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B9753E0-C67F-4C05-ABA6-39889B93F2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620688"/>
            <a:ext cx="9865096" cy="3816423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Создание графических приложений в системе </a:t>
            </a:r>
            <a:r>
              <a:rPr lang="en-US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Windows</a:t>
            </a:r>
            <a:endParaRPr lang="ru-RU" sz="72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D145A1E-DA5F-414C-A3CA-1DFEAA93661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47528" y="4653136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57D04-F6F3-4E7D-86EB-A65F3D89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510276"/>
            <a:ext cx="10945216" cy="58374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0B6BA-EDED-498A-8E57-C04DB2FD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окон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F6A725-8E4F-456E-8CEA-D6DD45276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Перекрывающиеся окна</a:t>
            </a:r>
            <a:r>
              <a:rPr lang="en-US" dirty="0"/>
              <a:t> (Overlapped Window)</a:t>
            </a:r>
            <a:endParaRPr lang="ru-RU" dirty="0"/>
          </a:p>
          <a:p>
            <a:pPr lvl="1"/>
            <a:r>
              <a:rPr lang="ru-RU" dirty="0"/>
              <a:t>Это обычные окна с заголовком, кнопкой закрытия и </a:t>
            </a:r>
            <a:r>
              <a:rPr lang="ru-RU" dirty="0" err="1"/>
              <a:t>ресайзом</a:t>
            </a:r>
            <a:endParaRPr lang="en-US" dirty="0"/>
          </a:p>
          <a:p>
            <a:r>
              <a:rPr lang="ru-RU" dirty="0"/>
              <a:t>Всплывающие окна </a:t>
            </a:r>
            <a:r>
              <a:rPr lang="en-US" dirty="0"/>
              <a:t>(Pop-up Windows)</a:t>
            </a:r>
            <a:endParaRPr lang="ru-RU" dirty="0"/>
          </a:p>
          <a:p>
            <a:pPr lvl="1"/>
            <a:r>
              <a:rPr lang="ru-RU" dirty="0"/>
              <a:t>Диалоговые окна</a:t>
            </a:r>
            <a:endParaRPr lang="en-US" dirty="0"/>
          </a:p>
          <a:p>
            <a:r>
              <a:rPr lang="ru-RU" dirty="0"/>
              <a:t>Дочерние окна (</a:t>
            </a:r>
            <a:r>
              <a:rPr lang="en-US" dirty="0"/>
              <a:t>Child Window)</a:t>
            </a:r>
            <a:endParaRPr lang="ru-RU" dirty="0"/>
          </a:p>
          <a:p>
            <a:pPr lvl="1"/>
            <a:r>
              <a:rPr lang="ru-RU" dirty="0"/>
              <a:t>Кнопки, комбо-боксы,</a:t>
            </a:r>
            <a:endParaRPr lang="en-US" dirty="0"/>
          </a:p>
          <a:p>
            <a:r>
              <a:rPr lang="ru-RU" dirty="0"/>
              <a:t>Окно для отправки и получения сообщений (</a:t>
            </a:r>
            <a:r>
              <a:rPr lang="en-US" dirty="0"/>
              <a:t>Message-only window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9C160-4E24-4936-BE25-0B21C32E1799}"/>
              </a:ext>
            </a:extLst>
          </p:cNvPr>
          <p:cNvSpPr txBox="1"/>
          <p:nvPr/>
        </p:nvSpPr>
        <p:spPr>
          <a:xfrm>
            <a:off x="1775520" y="6411913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https://docs.microsoft.com/en-us/windows/win32/winmsg/window-features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9759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24BA52F-58F8-4B72-BCE0-835FFE3EFF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Главное окно приложения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1B54F9B-667B-4379-8E9A-6CA2FC3072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Отображает информацию пользователю и принимает данные от него</a:t>
            </a:r>
          </a:p>
          <a:p>
            <a:r>
              <a:rPr lang="ru-RU" altLang="ru-RU" dirty="0"/>
              <a:t>Выступает родителем других окон приложения</a:t>
            </a:r>
          </a:p>
          <a:p>
            <a:r>
              <a:rPr lang="ru-RU" altLang="ru-RU" dirty="0"/>
              <a:t>Главных в приложении может быть несколько</a:t>
            </a:r>
          </a:p>
          <a:p>
            <a:pPr lvl="1"/>
            <a:r>
              <a:rPr lang="en-US" altLang="ru-RU" dirty="0"/>
              <a:t>Microsoft Word</a:t>
            </a:r>
            <a:r>
              <a:rPr lang="ru-RU" altLang="ru-RU" dirty="0"/>
              <a:t>, </a:t>
            </a:r>
            <a:r>
              <a:rPr lang="en-US" altLang="ru-RU" dirty="0"/>
              <a:t>PowerPoint</a:t>
            </a:r>
            <a:endParaRPr lang="ru-RU" altLang="ru-RU" dirty="0"/>
          </a:p>
          <a:p>
            <a:pPr lvl="1"/>
            <a:r>
              <a:rPr lang="ru-RU" altLang="ru-RU" dirty="0"/>
              <a:t>Интернет –браузер</a:t>
            </a:r>
          </a:p>
          <a:p>
            <a:pPr lvl="1"/>
            <a:r>
              <a:rPr lang="ru-RU" altLang="ru-RU" dirty="0"/>
              <a:t>Такие приложению завершают работу после закрытия всех своих окон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38E96AA-7F94-44FE-8929-728553A6E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Области окна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B8149C2-C186-4AE5-A5EF-17D61F3C830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ru-RU" altLang="ru-RU" dirty="0"/>
              <a:t>Клиентская область</a:t>
            </a:r>
          </a:p>
          <a:p>
            <a:pPr lvl="1" eaLnBrk="1" hangingPunct="1"/>
            <a:r>
              <a:rPr lang="ru-RU" altLang="ru-RU" dirty="0"/>
              <a:t>Служит для вывода текста и графики, и получения пользовательского ввода</a:t>
            </a:r>
          </a:p>
          <a:p>
            <a:pPr lvl="1" eaLnBrk="1" hangingPunct="1"/>
            <a:r>
              <a:rPr lang="ru-RU" altLang="ru-RU" dirty="0"/>
              <a:t>Содержимое управляется приложением</a:t>
            </a:r>
          </a:p>
          <a:p>
            <a:pPr eaLnBrk="1" hangingPunct="1"/>
            <a:r>
              <a:rPr lang="ru-RU" altLang="ru-RU" dirty="0" err="1"/>
              <a:t>Неклиентская</a:t>
            </a:r>
            <a:r>
              <a:rPr lang="ru-RU" altLang="ru-RU" dirty="0"/>
              <a:t> область</a:t>
            </a:r>
          </a:p>
          <a:p>
            <a:pPr lvl="1" eaLnBrk="1" hangingPunct="1"/>
            <a:r>
              <a:rPr lang="ru-RU" altLang="ru-RU" dirty="0"/>
              <a:t>Заголовок, меню, рамка, </a:t>
            </a:r>
            <a:r>
              <a:rPr lang="ru-RU" altLang="ru-RU" dirty="0" err="1"/>
              <a:t>скроллбары</a:t>
            </a:r>
            <a:r>
              <a:rPr lang="ru-RU" altLang="ru-RU" dirty="0"/>
              <a:t>, кнопки управления размерам окном</a:t>
            </a:r>
          </a:p>
          <a:p>
            <a:pPr lvl="1" eaLnBrk="1" hangingPunct="1"/>
            <a:r>
              <a:rPr lang="ru-RU" altLang="ru-RU" dirty="0"/>
              <a:t>Управляется операционной системой</a:t>
            </a:r>
          </a:p>
          <a:p>
            <a:pPr eaLnBrk="1" hangingPunct="1"/>
            <a:endParaRPr lang="ru-RU" altLang="ru-RU" dirty="0"/>
          </a:p>
        </p:txBody>
      </p:sp>
      <p:pic>
        <p:nvPicPr>
          <p:cNvPr id="3" name="Picture 8" descr="Typical window">
            <a:extLst>
              <a:ext uri="{FF2B5EF4-FFF2-40B4-BE49-F238E27FC236}">
                <a16:creationId xmlns:a16="http://schemas.microsoft.com/office/drawing/2014/main" id="{3FD02D57-BC79-41EF-A7E2-510BF3426B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8088" y="2132856"/>
            <a:ext cx="4984773" cy="360600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6163F-21D7-4FDE-8E08-4F2612FC57A3}"/>
              </a:ext>
            </a:extLst>
          </p:cNvPr>
          <p:cNvSpPr txBox="1"/>
          <p:nvPr/>
        </p:nvSpPr>
        <p:spPr>
          <a:xfrm>
            <a:off x="1775520" y="6488668"/>
            <a:ext cx="843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https://docs.microsoft.com/en-us/windows/win32/winmsg/about-windows</a:t>
            </a:r>
            <a:r>
              <a:rPr lang="en-US" dirty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DD5B2DEC-CD3E-4E56-805A-24E63B49BD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Элементы управления </a:t>
            </a:r>
            <a:r>
              <a:rPr lang="en-US"/>
              <a:t>(controls)</a:t>
            </a:r>
            <a:endParaRPr lang="ru-RU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7C96C98-A9C9-436F-A037-A2D8FC656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Вспомогательные окна для ввода и вывода информации</a:t>
            </a:r>
          </a:p>
          <a:p>
            <a:pPr lvl="1" eaLnBrk="1" hangingPunct="1"/>
            <a:r>
              <a:rPr lang="ru-RU" altLang="ru-RU" dirty="0"/>
              <a:t>Статический текст</a:t>
            </a:r>
            <a:r>
              <a:rPr lang="en-US" altLang="ru-RU" dirty="0"/>
              <a:t> (Static)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Поля редактирования</a:t>
            </a:r>
            <a:r>
              <a:rPr lang="en-US" altLang="ru-RU" dirty="0"/>
              <a:t> (Edit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Кнопки (</a:t>
            </a:r>
            <a:r>
              <a:rPr lang="en-US" altLang="ru-RU" dirty="0"/>
              <a:t>Button, Radio button, Check Box)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Списки</a:t>
            </a:r>
            <a:r>
              <a:rPr lang="en-US" altLang="ru-RU" dirty="0"/>
              <a:t> (List box, Combo box, List)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Древовидный список</a:t>
            </a:r>
            <a:r>
              <a:rPr lang="en-US" altLang="ru-RU" dirty="0"/>
              <a:t> (Tree control)</a:t>
            </a:r>
          </a:p>
          <a:p>
            <a:pPr lvl="1" eaLnBrk="1" hangingPunct="1"/>
            <a:r>
              <a:rPr lang="ru-RU" altLang="ru-RU" dirty="0"/>
              <a:t>Создаваемые пользователем компоненты</a:t>
            </a:r>
          </a:p>
          <a:p>
            <a:pPr eaLnBrk="1" hangingPunct="1"/>
            <a:r>
              <a:rPr lang="ru-RU" altLang="ru-RU" dirty="0"/>
              <a:t>Располагаются внутри окна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E1AD3E7-0E12-4F55-8E48-BA5D9E221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Диалоговые окна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8D4A34CD-463E-47C9-BBB6-329F8751B0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b="1" dirty="0"/>
              <a:t>Диалоговое окно</a:t>
            </a:r>
            <a:r>
              <a:rPr lang="ru-RU" dirty="0"/>
              <a:t> – это окно, содержащее один или более элементов управления</a:t>
            </a:r>
          </a:p>
          <a:p>
            <a:pPr lvl="1"/>
            <a:r>
              <a:rPr lang="ru-RU" dirty="0"/>
              <a:t>Обычно не содержат меню или полос прокрутки, кнопок минимизации/максимизации</a:t>
            </a:r>
          </a:p>
          <a:p>
            <a:pPr lvl="1"/>
            <a:r>
              <a:rPr lang="ru-RU" dirty="0"/>
              <a:t>Используются для ввода пользователем различных данных</a:t>
            </a:r>
          </a:p>
          <a:p>
            <a:r>
              <a:rPr lang="ru-RU" dirty="0"/>
              <a:t>Типы диалоговых окон</a:t>
            </a:r>
          </a:p>
          <a:p>
            <a:pPr lvl="1"/>
            <a:r>
              <a:rPr lang="ru-RU" dirty="0"/>
              <a:t>Модальные</a:t>
            </a:r>
          </a:p>
          <a:p>
            <a:pPr lvl="2"/>
            <a:r>
              <a:rPr lang="ru-RU" dirty="0"/>
              <a:t>Блокируют доступ к родительскому окну</a:t>
            </a:r>
          </a:p>
          <a:p>
            <a:pPr lvl="1"/>
            <a:r>
              <a:rPr lang="ru-RU" dirty="0"/>
              <a:t>Немодальные</a:t>
            </a:r>
          </a:p>
          <a:p>
            <a:pPr lvl="2"/>
            <a:r>
              <a:rPr lang="ru-RU" dirty="0"/>
              <a:t>Не блокируют доступ к окну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3">
            <a:extLst>
              <a:ext uri="{FF2B5EF4-FFF2-40B4-BE49-F238E27FC236}">
                <a16:creationId xmlns:a16="http://schemas.microsoft.com/office/drawing/2014/main" id="{0390B954-E140-4342-AFB3-27742158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altLang="ru-RU"/>
              <a:t>Диалоговые окна</a:t>
            </a:r>
          </a:p>
        </p:txBody>
      </p:sp>
      <p:sp>
        <p:nvSpPr>
          <p:cNvPr id="16387" name="Текст 4">
            <a:extLst>
              <a:ext uri="{FF2B5EF4-FFF2-40B4-BE49-F238E27FC236}">
                <a16:creationId xmlns:a16="http://schemas.microsoft.com/office/drawing/2014/main" id="{68B17D13-16DC-4E5C-9AE8-ABDDD8B5C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ru-RU" altLang="ru-RU"/>
              <a:t>Модальное окно</a:t>
            </a:r>
          </a:p>
        </p:txBody>
      </p:sp>
      <p:sp>
        <p:nvSpPr>
          <p:cNvPr id="16388" name="Текст 6">
            <a:extLst>
              <a:ext uri="{FF2B5EF4-FFF2-40B4-BE49-F238E27FC236}">
                <a16:creationId xmlns:a16="http://schemas.microsoft.com/office/drawing/2014/main" id="{D1B0DDD2-3035-4C3B-8467-9460D8446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ru-RU" altLang="ru-RU"/>
              <a:t>Немодальное окно</a:t>
            </a:r>
          </a:p>
        </p:txBody>
      </p:sp>
      <p:pic>
        <p:nvPicPr>
          <p:cNvPr id="16389" name="Picture 2">
            <a:extLst>
              <a:ext uri="{FF2B5EF4-FFF2-40B4-BE49-F238E27FC236}">
                <a16:creationId xmlns:a16="http://schemas.microsoft.com/office/drawing/2014/main" id="{A627D2A0-388B-499E-8A4A-5C742E57C9F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5" t="24469" r="39713" b="17398"/>
          <a:stretch>
            <a:fillRect/>
          </a:stretch>
        </p:blipFill>
        <p:spPr>
          <a:xfrm>
            <a:off x="6312024" y="2808287"/>
            <a:ext cx="3975004" cy="3684588"/>
          </a:xfrm>
          <a:noFill/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B6EB7F07-F629-CB67-9F9A-4A0367BA7A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20087" r="36992" b="20132"/>
          <a:stretch>
            <a:fillRect/>
          </a:stretch>
        </p:blipFill>
        <p:spPr>
          <a:xfrm>
            <a:off x="839788" y="2793423"/>
            <a:ext cx="3844853" cy="3684588"/>
          </a:xfr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>
            <a:extLst>
              <a:ext uri="{FF2B5EF4-FFF2-40B4-BE49-F238E27FC236}">
                <a16:creationId xmlns:a16="http://schemas.microsoft.com/office/drawing/2014/main" id="{1540D27A-4856-4BD9-A873-5731F8C6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Стандартные диалоговые окна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FA67928-C49B-416B-B0E5-DB11D3ADFC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выбора файла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выбора шрифта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выбора цвета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выбора принтера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выбора папки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Окно настройки свойств страницы</a:t>
            </a:r>
          </a:p>
          <a:p>
            <a:pPr>
              <a:defRPr/>
            </a:pPr>
            <a:endParaRPr lang="ru-RU" dirty="0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F5CCEDBE-67D4-4FD3-AC29-D7130E030B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5362"/>
            <a:ext cx="5181600" cy="3791863"/>
          </a:xfr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3BB9CC0A-B36E-4D1B-A74A-FAAEF16C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Пример</a:t>
            </a:r>
            <a:r>
              <a:rPr lang="en-US" altLang="ru-RU" dirty="0"/>
              <a:t> </a:t>
            </a:r>
            <a:r>
              <a:rPr lang="ru-RU" altLang="ru-RU" dirty="0"/>
              <a:t>диалогового окна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9FEC53-0947-143F-D7E1-97E1206BC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237" y="2410619"/>
            <a:ext cx="4581525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70E8D73-EDFE-4B76-9D93-1E79425C1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Окна сообщений (</a:t>
            </a:r>
            <a:r>
              <a:rPr lang="en-US"/>
              <a:t>Message boxes)</a:t>
            </a:r>
            <a:endParaRPr lang="ru-RU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26F0215-A1E8-4278-A2C7-AF01AAFAFD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Отображают стандартные короткие сообщения пользователю</a:t>
            </a:r>
          </a:p>
          <a:p>
            <a:pPr lvl="1" eaLnBrk="1" hangingPunct="1"/>
            <a:r>
              <a:rPr lang="ru-RU" altLang="ru-RU" dirty="0"/>
              <a:t>Предупреждение об ошибке</a:t>
            </a:r>
          </a:p>
          <a:p>
            <a:pPr lvl="1" eaLnBrk="1" hangingPunct="1"/>
            <a:r>
              <a:rPr lang="ru-RU" altLang="ru-RU" dirty="0"/>
              <a:t>Уведомление о завершении результатах операции</a:t>
            </a:r>
          </a:p>
        </p:txBody>
      </p:sp>
      <p:pic>
        <p:nvPicPr>
          <p:cNvPr id="20483" name="Picture 7">
            <a:extLst>
              <a:ext uri="{FF2B5EF4-FFF2-40B4-BE49-F238E27FC236}">
                <a16:creationId xmlns:a16="http://schemas.microsoft.com/office/drawing/2014/main" id="{E1029F6F-326E-4FCA-8CB1-F7CF799F1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3712" y="4077072"/>
            <a:ext cx="4321175" cy="195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29097-B74C-8A07-4DBA-58BD243B5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7DC7710-35F0-5A91-B0F8-F1371C678AD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620688"/>
            <a:ext cx="9865096" cy="3816423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Создание графических приложений в системе </a:t>
            </a:r>
            <a:r>
              <a:rPr lang="en-US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Windows</a:t>
            </a:r>
            <a:endParaRPr lang="ru-RU" sz="72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C7F8130-227F-5BB3-1D4C-3A1709B652B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47528" y="4653136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23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CADA85E-F662-4FEB-89A4-665853774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Приложение </a:t>
            </a:r>
            <a:r>
              <a:rPr lang="en-US"/>
              <a:t>HelloWorld</a:t>
            </a:r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719B9-0502-98AD-119D-81AD4519C02B}"/>
              </a:ext>
            </a:extLst>
          </p:cNvPr>
          <p:cNvSpPr txBox="1"/>
          <p:nvPr/>
        </p:nvSpPr>
        <p:spPr>
          <a:xfrm>
            <a:off x="838200" y="1556792"/>
            <a:ext cx="1051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windows.h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tchar.h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WINAPI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WinMain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HINSTANCE</a:t>
            </a:r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HINSTANCE</a:t>
            </a:r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hPrevInstance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LPSTR</a:t>
            </a:r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lpCmdLine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nCmdShow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MessageBoxW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L"Hello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world"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L"My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first windows program"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MB_OK);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045577-D00C-2FB2-0F1A-5A157F38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работы со строками в </a:t>
            </a:r>
            <a:r>
              <a:rPr lang="en-US" dirty="0"/>
              <a:t>Windows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517D5-DC16-B3F6-0B05-67BA147DD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Ранние версии (до </a:t>
            </a:r>
            <a:r>
              <a:rPr lang="en-US" dirty="0"/>
              <a:t>NT): ANSI-</a:t>
            </a:r>
            <a:r>
              <a:rPr lang="ru-RU" dirty="0"/>
              <a:t>кодировки, </a:t>
            </a:r>
            <a:r>
              <a:rPr lang="en-US" dirty="0"/>
              <a:t>char*, </a:t>
            </a:r>
            <a:r>
              <a:rPr lang="ru-RU" dirty="0"/>
              <a:t>зависящие от локали</a:t>
            </a:r>
          </a:p>
          <a:p>
            <a:pPr lvl="1"/>
            <a:r>
              <a:rPr lang="ru-RU" dirty="0"/>
              <a:t>Используются </a:t>
            </a:r>
            <a:r>
              <a:rPr lang="en-US" dirty="0"/>
              <a:t>API</a:t>
            </a:r>
            <a:r>
              <a:rPr lang="ru-RU" dirty="0"/>
              <a:t> с постфиксом </a:t>
            </a:r>
            <a:r>
              <a:rPr lang="en-US" dirty="0"/>
              <a:t>A: </a:t>
            </a:r>
            <a:r>
              <a:rPr lang="en-US" dirty="0" err="1"/>
              <a:t>MessageBoxA</a:t>
            </a:r>
            <a:endParaRPr lang="en-US" dirty="0"/>
          </a:p>
          <a:p>
            <a:pPr lvl="1"/>
            <a:r>
              <a:rPr lang="ru-RU" dirty="0"/>
              <a:t>Проблемы при переносе программ между регионами</a:t>
            </a:r>
          </a:p>
          <a:p>
            <a:r>
              <a:rPr lang="en-US" dirty="0"/>
              <a:t>Windows NT </a:t>
            </a:r>
            <a:r>
              <a:rPr lang="ru-RU" dirty="0"/>
              <a:t>и далее: Переход на </a:t>
            </a:r>
            <a:r>
              <a:rPr lang="en-US" dirty="0"/>
              <a:t>Unicode (UTF-16, </a:t>
            </a:r>
            <a:r>
              <a:rPr lang="en-US" dirty="0" err="1"/>
              <a:t>wchar_t</a:t>
            </a:r>
            <a:r>
              <a:rPr lang="en-US" dirty="0"/>
              <a:t>*)</a:t>
            </a:r>
            <a:endParaRPr lang="ru-RU" dirty="0"/>
          </a:p>
          <a:p>
            <a:pPr lvl="1"/>
            <a:r>
              <a:rPr lang="ru-RU" dirty="0"/>
              <a:t>Появились </a:t>
            </a:r>
            <a:r>
              <a:rPr lang="en-US" dirty="0"/>
              <a:t>API</a:t>
            </a:r>
            <a:r>
              <a:rPr lang="ru-RU" dirty="0"/>
              <a:t> с постфиксом </a:t>
            </a:r>
            <a:r>
              <a:rPr lang="en-US" dirty="0"/>
              <a:t>W: </a:t>
            </a:r>
            <a:r>
              <a:rPr lang="en-US" dirty="0" err="1"/>
              <a:t>MessageBoxW</a:t>
            </a:r>
            <a:endParaRPr lang="en-US" dirty="0"/>
          </a:p>
          <a:p>
            <a:r>
              <a:rPr lang="en-US" dirty="0"/>
              <a:t>Windows 10 (2018): </a:t>
            </a:r>
            <a:r>
              <a:rPr lang="ru-RU" dirty="0"/>
              <a:t>появилась поддержка </a:t>
            </a:r>
            <a:r>
              <a:rPr lang="en-US" dirty="0"/>
              <a:t>UTF-8</a:t>
            </a:r>
          </a:p>
          <a:p>
            <a:pPr lvl="1"/>
            <a:r>
              <a:rPr lang="ru-RU" dirty="0"/>
              <a:t>Графическая подсистема </a:t>
            </a:r>
            <a:r>
              <a:rPr lang="en-US" dirty="0"/>
              <a:t>GDI</a:t>
            </a:r>
            <a:r>
              <a:rPr lang="ru-RU" dirty="0"/>
              <a:t> не позволяет указывать </a:t>
            </a:r>
            <a:r>
              <a:rPr lang="en-US" dirty="0"/>
              <a:t>UTF</a:t>
            </a:r>
            <a:r>
              <a:rPr lang="ru-RU" dirty="0"/>
              <a:t> для отдельных процессов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0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F905047-5FB0-4060-80D7-0D6AA3A48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Окно рабочего стола (</a:t>
            </a:r>
            <a:r>
              <a:rPr lang="en-US"/>
              <a:t>Desktop Window)</a:t>
            </a:r>
            <a:endParaRPr 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82BAC97-96CE-4584-A4BD-BA758EEBE7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Автоматически создается при загрузке ОС</a:t>
            </a:r>
          </a:p>
          <a:p>
            <a:pPr eaLnBrk="1" hangingPunct="1"/>
            <a:r>
              <a:rPr lang="ru-RU" altLang="ru-RU" dirty="0"/>
              <a:t>Отображает задний фон окна и служит основой для размещения других окон</a:t>
            </a:r>
          </a:p>
          <a:p>
            <a:pPr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32FF47C-7CC5-42D8-8081-89684F5B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1E16B0B-185C-47E0-A460-ED643E5A8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800" dirty="0"/>
              <a:t>При создании окна приложение должно указать следующие атрибуты окна: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класса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Имя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Основной и дополнительный стили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Положение и размер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родительского окна или окна-владельца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меню или дочернего окна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Дескриптор экземпляра приложения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ru-RU" dirty="0"/>
              <a:t>Данные, характерные для приложения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BF8322BF-C147-4366-920D-ED9094600D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Имя класса окна </a:t>
            </a:r>
            <a:r>
              <a:rPr lang="en-US"/>
              <a:t>(Window Class Name)</a:t>
            </a:r>
            <a:endParaRPr lang="ru-RU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60C8A79-2325-48C1-A3DD-63B21D8B0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 dirty="0"/>
              <a:t>Класс окна </a:t>
            </a:r>
            <a:r>
              <a:rPr lang="ru-RU" altLang="ru-RU" dirty="0"/>
              <a:t>– это набор атрибутов, используемых в качестве шаблона при создании окна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Каждое окно относится к определенному</a:t>
            </a:r>
            <a:r>
              <a:rPr lang="en-US" altLang="ru-RU" dirty="0"/>
              <a:t> </a:t>
            </a:r>
            <a:r>
              <a:rPr lang="ru-RU" altLang="ru-RU" dirty="0"/>
              <a:t>классу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На основе класса окна приложение может создать произвольное количество окон</a:t>
            </a:r>
          </a:p>
          <a:p>
            <a:r>
              <a:rPr lang="ru-RU" altLang="ru-RU" dirty="0"/>
              <a:t>Окна, принадлежащие к одному классу ведут себя сходным образом</a:t>
            </a:r>
          </a:p>
          <a:p>
            <a:pPr lvl="1"/>
            <a:r>
              <a:rPr lang="ru-RU" altLang="ru-RU" dirty="0"/>
              <a:t>Кнопки нажимаются</a:t>
            </a:r>
          </a:p>
          <a:p>
            <a:pPr lvl="1"/>
            <a:r>
              <a:rPr lang="ru-RU" altLang="ru-RU" dirty="0"/>
              <a:t>Выпадающие списки выпадают</a:t>
            </a:r>
          </a:p>
          <a:p>
            <a:pPr lvl="1"/>
            <a:r>
              <a:rPr lang="ru-RU" altLang="ru-RU" dirty="0"/>
              <a:t>Поля редактирования текста позволяют вводить текст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561D6B8-CDFE-4A91-88CD-CE120DF8B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Встроенные и пользовательские классы окон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D83B7C0-2A46-47DE-9D94-7C4B16CDAD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ru-RU" dirty="0"/>
              <a:t>Встроенные классы окон</a:t>
            </a:r>
          </a:p>
          <a:p>
            <a:pPr lvl="1">
              <a:defRPr/>
            </a:pPr>
            <a:r>
              <a:rPr lang="en-US" dirty="0"/>
              <a:t>BUTTON</a:t>
            </a:r>
            <a:endParaRPr lang="ru-RU" dirty="0"/>
          </a:p>
          <a:p>
            <a:pPr lvl="1">
              <a:defRPr/>
            </a:pPr>
            <a:r>
              <a:rPr lang="en-US" dirty="0"/>
              <a:t>LISTBOX</a:t>
            </a:r>
            <a:endParaRPr lang="ru-RU" dirty="0"/>
          </a:p>
          <a:p>
            <a:pPr lvl="1">
              <a:defRPr/>
            </a:pPr>
            <a:r>
              <a:rPr lang="en-US" dirty="0"/>
              <a:t>COMBOBOX</a:t>
            </a:r>
            <a:endParaRPr lang="ru-RU" dirty="0"/>
          </a:p>
          <a:p>
            <a:pPr lvl="1">
              <a:defRPr/>
            </a:pPr>
            <a:r>
              <a:rPr lang="en-US" dirty="0"/>
              <a:t>STATIC</a:t>
            </a:r>
            <a:endParaRPr lang="ru-RU" dirty="0"/>
          </a:p>
          <a:p>
            <a:pPr lvl="1">
              <a:defRPr/>
            </a:pPr>
            <a:r>
              <a:rPr lang="en-US" dirty="0"/>
              <a:t>EDIT</a:t>
            </a:r>
            <a:endParaRPr lang="ru-RU" dirty="0"/>
          </a:p>
          <a:p>
            <a:pPr lvl="1">
              <a:defRPr/>
            </a:pPr>
            <a:r>
              <a:rPr lang="en-US" dirty="0"/>
              <a:t>MDICLIENT</a:t>
            </a:r>
            <a:endParaRPr lang="ru-RU" dirty="0"/>
          </a:p>
          <a:p>
            <a:pPr lvl="1">
              <a:defRPr/>
            </a:pPr>
            <a:r>
              <a:rPr lang="en-US" dirty="0"/>
              <a:t>RICHEDIT_CLASS</a:t>
            </a:r>
            <a:endParaRPr lang="ru-RU" dirty="0"/>
          </a:p>
          <a:p>
            <a:pPr lvl="1">
              <a:defRPr/>
            </a:pPr>
            <a:r>
              <a:rPr lang="en-US" dirty="0"/>
              <a:t>SCROLLBAR</a:t>
            </a:r>
          </a:p>
          <a:p>
            <a:pPr>
              <a:defRPr/>
            </a:pPr>
            <a:r>
              <a:rPr lang="ru-RU" altLang="ru-RU" dirty="0"/>
              <a:t>Пользовательские классы окон должны быть зарегистрированы в системе функцией </a:t>
            </a:r>
            <a:r>
              <a:rPr lang="en-US" altLang="ru-RU" dirty="0" err="1">
                <a:hlinkClick r:id="rId3"/>
              </a:rPr>
              <a:t>RegisterClassEx</a:t>
            </a:r>
            <a:endParaRPr lang="ru-RU" dirty="0"/>
          </a:p>
          <a:p>
            <a:pPr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088A8-C166-47CB-9FB6-E1B65E5DE343}"/>
              </a:ext>
            </a:extLst>
          </p:cNvPr>
          <p:cNvSpPr txBox="1"/>
          <p:nvPr/>
        </p:nvSpPr>
        <p:spPr>
          <a:xfrm>
            <a:off x="1524000" y="469468"/>
            <a:ext cx="9144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rgbClr val="000000"/>
              </a:solidFill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cbSize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CS_HREDRAW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|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CS_VREDRAW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//UINT style;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//WNDPROC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lpfnWndProc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cbClsExtra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–</a:t>
            </a:r>
            <a:r>
              <a:rPr lang="ru-RU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кол-во доп. </a:t>
            </a:r>
            <a:r>
              <a:rPr lang="ru-RU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байт, связанных с классом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//int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cbWndExtra</a:t>
            </a:r>
            <a:r>
              <a:rPr lang="ru-RU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– кол-во доп. Байт, связанных с окном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//HINSTANCE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LoadCursor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IDC_ARROW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//HCURSOR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hCursor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HBRUSH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COLOR_WINDOW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),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//HBRUSH 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hbrBackground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lpszMenuName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//LPCTSTR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lpszClassName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//HICON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hIconSm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};</a:t>
            </a:r>
            <a:endParaRPr lang="ru-RU" dirty="0">
              <a:solidFill>
                <a:srgbClr val="000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RegisterClassEx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(&amp;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wndClass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!=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12789-D836-4879-8AFF-9C8ECFF6CEA7}"/>
              </a:ext>
            </a:extLst>
          </p:cNvPr>
          <p:cNvSpPr txBox="1"/>
          <p:nvPr/>
        </p:nvSpPr>
        <p:spPr>
          <a:xfrm>
            <a:off x="1524000" y="637877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https://docs.microsoft.com/en-us/windows/win32/api/winuser/ns-winuser-wndclassexw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8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5C054D6-EDA1-4833-BD10-B9AA48E55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Имя окна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B43FC3D-CDC0-4003-B4F0-29189B74D4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Главное окно приложения и диалоговые окна отображают имя окна в строке заголовка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внутри клиентской области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Edit box, Static text, Button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Некоторые элементы управления – не отображают вообще</a:t>
            </a:r>
            <a:endParaRPr lang="en-US" altLang="ru-RU" dirty="0"/>
          </a:p>
          <a:p>
            <a:pPr lvl="1" eaLnBrk="1" hangingPunct="1">
              <a:lnSpc>
                <a:spcPct val="90000"/>
              </a:lnSpc>
            </a:pPr>
            <a:r>
              <a:rPr lang="en-US" altLang="ru-RU" dirty="0"/>
              <a:t>List box, Combo box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4BD9726-5508-4F64-86CB-1E0AA8CAA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Стили окна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52D3DE5-2CB1-4047-A8BF-073CB4FBDF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800" b="1" dirty="0"/>
              <a:t>Стиль окна</a:t>
            </a:r>
            <a:r>
              <a:rPr lang="ru-RU" sz="2800" dirty="0"/>
              <a:t> – набор флагов, определяющий поведение и внешнего вида окна</a:t>
            </a:r>
          </a:p>
          <a:p>
            <a:pPr lvl="1" eaLnBrk="1" hangingPunct="1">
              <a:defRPr/>
            </a:pPr>
            <a:r>
              <a:rPr lang="ru-RU" dirty="0"/>
              <a:t>Тип рамки, наличие и вид заголовка, наличие кнопок максимизации/минимизации</a:t>
            </a:r>
          </a:p>
          <a:p>
            <a:pPr eaLnBrk="1" hangingPunct="1">
              <a:defRPr/>
            </a:pPr>
            <a:r>
              <a:rPr lang="ru-RU" sz="2800" dirty="0"/>
              <a:t>Окно может иметь несколько стилей окна</a:t>
            </a:r>
          </a:p>
          <a:p>
            <a:pPr lvl="1" eaLnBrk="1" hangingPunct="1">
              <a:defRPr/>
            </a:pPr>
            <a:r>
              <a:rPr lang="ru-RU" dirty="0"/>
              <a:t>Объединяются при помощи операции </a:t>
            </a:r>
            <a:r>
              <a:rPr lang="en-US" dirty="0"/>
              <a:t>|</a:t>
            </a:r>
            <a:endParaRPr lang="ru-RU" dirty="0"/>
          </a:p>
          <a:p>
            <a:pPr eaLnBrk="1" hangingPunct="1">
              <a:defRPr/>
            </a:pPr>
            <a:r>
              <a:rPr lang="ru-RU" sz="2800" dirty="0"/>
              <a:t>Ряд стилей применяются к любым окнам, другие – к окнам определенного класса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ES_PASSWORD</a:t>
            </a:r>
            <a:r>
              <a:rPr lang="ru-RU" dirty="0"/>
              <a:t> применим только к полям редактирования текста</a:t>
            </a:r>
          </a:p>
          <a:p>
            <a:pPr lvl="1" eaLnBrk="1" hangingPunct="1">
              <a:defRPr/>
            </a:pPr>
            <a:r>
              <a:rPr lang="ru-RU" dirty="0"/>
              <a:t>Стиль </a:t>
            </a:r>
            <a:r>
              <a:rPr lang="en-US" dirty="0"/>
              <a:t>WS_VISIBLE – </a:t>
            </a:r>
            <a:r>
              <a:rPr lang="ru-RU" dirty="0"/>
              <a:t>к любым окнам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C3F6C09-A9BD-4499-B55F-DB9D19951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Положение и размеры окна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4D48D05-A80B-4180-AAB5-53B3806AEB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Положение и размеры окна задаются в пикселях</a:t>
            </a:r>
          </a:p>
          <a:p>
            <a:pPr eaLnBrk="1" hangingPunct="1"/>
            <a:r>
              <a:rPr lang="ru-RU" altLang="ru-RU" dirty="0"/>
              <a:t>Положение окна – координаты верхнего левого угла окна относительно верхнего левого угла экрана, либо относительно родительского окна (для дочерних окон)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85B30-141C-5055-5B7F-65AB4558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0E14E284-C552-3A30-51D8-45ACCEA6C12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620688"/>
            <a:ext cx="9865096" cy="3816423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Создание графических приложений в системе </a:t>
            </a:r>
            <a:r>
              <a:rPr lang="en-US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Windows</a:t>
            </a:r>
            <a:endParaRPr lang="ru-RU" sz="72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B9AF8AE-CECB-CA9F-7123-A8C173C86A9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47528" y="4653136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7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274C99A-304C-231D-94E8-E476A2EF8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D4C4A1-881C-37E2-0E21-54A0B36BEE4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3910013" cy="214312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90A09D-0221-8110-D813-11FF5599FB8E}"/>
              </a:ext>
            </a:extLst>
          </p:cNvPr>
          <p:cNvCxnSpPr>
            <a:cxnSpLocks/>
          </p:cNvCxnSpPr>
          <p:nvPr/>
        </p:nvCxnSpPr>
        <p:spPr>
          <a:xfrm>
            <a:off x="3910013" y="2420888"/>
            <a:ext cx="4058195" cy="3024336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487DCAF-E448-4D2A-9AA5-40AF83973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Дескриптор родительского окна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3277173-139B-47E1-BE34-A76AB2D68A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Некоторые окна могут иметь родителей </a:t>
            </a:r>
          </a:p>
          <a:p>
            <a:pPr lvl="1"/>
            <a:r>
              <a:rPr lang="ru-RU" altLang="ru-RU" dirty="0"/>
              <a:t>Такие окна называются дочерними</a:t>
            </a:r>
          </a:p>
          <a:p>
            <a:pPr lvl="1"/>
            <a:r>
              <a:rPr lang="ru-RU" altLang="ru-RU" dirty="0"/>
              <a:t>Родительские окна определяют систему координат своих дочерних окон</a:t>
            </a:r>
          </a:p>
          <a:p>
            <a:pPr lvl="1"/>
            <a:r>
              <a:rPr lang="ru-RU" altLang="ru-RU" dirty="0"/>
              <a:t>При разрушении родительского окна дочерние окна автоматически разрушаются</a:t>
            </a:r>
          </a:p>
          <a:p>
            <a:r>
              <a:rPr lang="ru-RU" altLang="ru-RU" dirty="0"/>
              <a:t>Окна без родителей – окна верхнего уровня (</a:t>
            </a:r>
            <a:r>
              <a:rPr lang="en-US" altLang="ru-RU" dirty="0"/>
              <a:t>Top Level Window)</a:t>
            </a:r>
            <a:endParaRPr lang="ru-RU" altLang="ru-RU" dirty="0"/>
          </a:p>
          <a:p>
            <a:endParaRPr lang="ru-RU" altLang="ru-RU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CBD757A-CF3A-4498-9842-D4675FC4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Идентификатор меню или идентификатор дочернего окна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1F6AF92-97FC-4B61-982E-ED3AC0E80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Дочерние окна могут иметь </a:t>
            </a:r>
            <a:r>
              <a:rPr lang="ru-RU" altLang="ru-RU" sz="2800" b="1" dirty="0"/>
              <a:t>идентификатор дочернего окна</a:t>
            </a:r>
            <a:r>
              <a:rPr lang="ru-RU" altLang="ru-RU" sz="2800" dirty="0"/>
              <a:t> – уникальное значение, ассоциированное с данным дочерним окном </a:t>
            </a:r>
          </a:p>
          <a:p>
            <a:pPr lvl="1" eaLnBrk="1" hangingPunct="1"/>
            <a:r>
              <a:rPr lang="ru-RU" altLang="ru-RU" dirty="0"/>
              <a:t>Система позволяет получить дескриптор</a:t>
            </a:r>
            <a:r>
              <a:rPr lang="en-US" altLang="ru-RU" dirty="0"/>
              <a:t> </a:t>
            </a:r>
            <a:r>
              <a:rPr lang="ru-RU" altLang="ru-RU" dirty="0"/>
              <a:t>дочернего окна по его идентификатору при помощи функции </a:t>
            </a:r>
            <a:r>
              <a:rPr lang="en-US" altLang="ru-RU" dirty="0" err="1"/>
              <a:t>GetDlgItem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Окна, не являющиеся дочерними, могут иметь меню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AF67575D-C48F-4D70-91F3-E721F7592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4721858"/>
            <a:ext cx="6071964" cy="42722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D041A77-AB1B-4BB9-B55F-1B7C3720F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</a:t>
            </a:r>
            <a:r>
              <a:rPr lang="en-US" altLang="ru-RU" dirty="0"/>
              <a:t> </a:t>
            </a:r>
            <a:r>
              <a:rPr lang="ru-RU" altLang="ru-RU" dirty="0"/>
              <a:t>экземпляра приложения (</a:t>
            </a:r>
            <a:r>
              <a:rPr lang="en-US" altLang="ru-RU" dirty="0"/>
              <a:t>HINSTANCE)</a:t>
            </a:r>
            <a:endParaRPr lang="ru-RU" altLang="ru-RU" dirty="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4185C84-69CF-4B7A-AA7E-CA20D2E1D0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Является идентификатором</a:t>
            </a:r>
            <a:r>
              <a:rPr lang="en-US" altLang="ru-RU" dirty="0"/>
              <a:t> </a:t>
            </a:r>
            <a:r>
              <a:rPr lang="ru-RU" altLang="ru-RU" dirty="0"/>
              <a:t>экземпляра запущенного приложения, либо загруженного </a:t>
            </a:r>
            <a:r>
              <a:rPr lang="en-US" altLang="ru-RU" dirty="0"/>
              <a:t>DLL-</a:t>
            </a:r>
            <a:r>
              <a:rPr lang="ru-RU" altLang="ru-RU" dirty="0"/>
              <a:t>модуля</a:t>
            </a:r>
          </a:p>
          <a:p>
            <a:pPr lvl="1" eaLnBrk="1" hangingPunct="1"/>
            <a:r>
              <a:rPr lang="ru-RU" altLang="ru-RU" dirty="0"/>
              <a:t>Передается в качестве параметра функции </a:t>
            </a:r>
            <a:r>
              <a:rPr lang="en-US" altLang="ru-RU" dirty="0" err="1"/>
              <a:t>WinMain</a:t>
            </a:r>
            <a:endParaRPr lang="en-US" altLang="ru-RU" dirty="0"/>
          </a:p>
          <a:p>
            <a:pPr lvl="2" eaLnBrk="1" hangingPunct="1"/>
            <a:r>
              <a:rPr lang="ru-RU" altLang="ru-RU" dirty="0"/>
              <a:t>Для </a:t>
            </a:r>
            <a:r>
              <a:rPr lang="en-US" altLang="ru-RU" dirty="0"/>
              <a:t>DLL-</a:t>
            </a:r>
            <a:r>
              <a:rPr lang="ru-RU" altLang="ru-RU" dirty="0"/>
              <a:t>модулей – в </a:t>
            </a:r>
            <a:r>
              <a:rPr lang="en-US" altLang="ru-RU" dirty="0"/>
              <a:t>DLL Main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Используется при создании окон, работы с ресурсами, потоками выполнения и т.п.</a:t>
            </a:r>
            <a:endParaRPr lang="en-US" altLang="ru-RU" dirty="0"/>
          </a:p>
          <a:p>
            <a:pPr eaLnBrk="1" hangingPunct="1"/>
            <a:r>
              <a:rPr lang="ru-RU" altLang="ru-RU" dirty="0"/>
              <a:t>Разные модули внутри одного процесса могут регистрировать свои собственные классы окон, даже совпадающие по имени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993782F-A589-4E88-98B9-CF892F3FB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Дескриптор Окна</a:t>
            </a:r>
            <a:br>
              <a:rPr lang="en-US" altLang="ru-RU" dirty="0"/>
            </a:br>
            <a:r>
              <a:rPr lang="en-US" altLang="ru-RU" dirty="0"/>
              <a:t>(Window Handle)</a:t>
            </a:r>
            <a:endParaRPr lang="ru-RU" altLang="ru-RU" dirty="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538C425-6BFB-426C-A727-70705E44CF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Каждое окно в системе после своего создания получает </a:t>
            </a:r>
            <a:r>
              <a:rPr lang="ru-RU" altLang="ru-RU" sz="2800" b="1" dirty="0"/>
              <a:t>дескриптор</a:t>
            </a:r>
            <a:r>
              <a:rPr lang="ru-RU" altLang="ru-RU" sz="2800" dirty="0"/>
              <a:t> – уникальный идентификатор, однозначно определяющий данное окно в системе</a:t>
            </a:r>
          </a:p>
          <a:p>
            <a:pPr lvl="1" eaLnBrk="1" hangingPunct="1"/>
            <a:r>
              <a:rPr lang="ru-RU" altLang="ru-RU" dirty="0"/>
              <a:t>Данный идентификатор имеет тип </a:t>
            </a:r>
            <a:r>
              <a:rPr lang="en-US" altLang="ru-RU" b="1" dirty="0"/>
              <a:t>HWND</a:t>
            </a:r>
            <a:endParaRPr lang="ru-RU" altLang="ru-RU" b="1" dirty="0"/>
          </a:p>
          <a:p>
            <a:pPr lvl="1" eaLnBrk="1" hangingPunct="1"/>
            <a:r>
              <a:rPr lang="ru-RU" altLang="ru-RU" dirty="0"/>
              <a:t>Используется для управления созданным окном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3A0B0-DBCD-4CC4-B2CE-3A71D179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Утилита </a:t>
            </a:r>
            <a:r>
              <a:rPr lang="en-US" dirty="0"/>
              <a:t>Spy++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C05803-4B78-486A-AF33-23783AADC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Входит в состав </a:t>
            </a:r>
            <a:r>
              <a:rPr lang="en-US" dirty="0"/>
              <a:t>Visual Studio</a:t>
            </a:r>
          </a:p>
          <a:p>
            <a:pPr lvl="1"/>
            <a:r>
              <a:rPr lang="en-US" dirty="0"/>
              <a:t>Tools – Spy++</a:t>
            </a:r>
            <a:endParaRPr lang="ru-RU" dirty="0"/>
          </a:p>
          <a:p>
            <a:r>
              <a:rPr lang="ru-RU" dirty="0"/>
              <a:t>Позволяет просматривать свойства окон запущенных приложений</a:t>
            </a:r>
          </a:p>
          <a:p>
            <a:r>
              <a:rPr lang="ru-RU" dirty="0"/>
              <a:t>Позволяет отслеживать сообщения, отправляемые окнам</a:t>
            </a:r>
          </a:p>
        </p:txBody>
      </p:sp>
    </p:spTree>
    <p:extLst>
      <p:ext uri="{BB962C8B-B14F-4D97-AF65-F5344CB8AC3E}">
        <p14:creationId xmlns:p14="http://schemas.microsoft.com/office/powerpoint/2010/main" val="820729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0BE04-28D4-22F6-1D95-E6CE597A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19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23D9CA8-6C3B-4820-95FD-FD8B4ADA8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Создание окна на основе зарегистрированного класса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55E72CC-1CF4-416C-83B4-5BF1DB8346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Создание окна осуществляется при помощи функции </a:t>
            </a:r>
            <a:r>
              <a:rPr lang="en-US" altLang="ru-RU" b="1" dirty="0" err="1"/>
              <a:t>CreateWindowEx</a:t>
            </a:r>
            <a:r>
              <a:rPr lang="en-US" altLang="ru-RU" dirty="0"/>
              <a:t>()</a:t>
            </a:r>
          </a:p>
          <a:p>
            <a:pPr eaLnBrk="1" hangingPunct="1"/>
            <a:r>
              <a:rPr lang="ru-RU" altLang="ru-RU" dirty="0"/>
              <a:t>После своего создания окно является невидимым</a:t>
            </a:r>
          </a:p>
          <a:p>
            <a:pPr lvl="1" eaLnBrk="1" hangingPunct="1"/>
            <a:r>
              <a:rPr lang="ru-RU" altLang="ru-RU" dirty="0"/>
              <a:t>Чтобы показать его, необходимо вызвать функцию </a:t>
            </a:r>
            <a:r>
              <a:rPr lang="en-US" altLang="ru-RU" b="1" dirty="0" err="1"/>
              <a:t>ShowWindow</a:t>
            </a:r>
            <a:r>
              <a:rPr lang="en-US" altLang="ru-RU" dirty="0"/>
              <a:t>()</a:t>
            </a:r>
            <a:endParaRPr lang="ru-RU" altLang="ru-RU" dirty="0"/>
          </a:p>
          <a:p>
            <a:pPr lvl="1" eaLnBrk="1" hangingPunct="1"/>
            <a:r>
              <a:rPr lang="ru-RU" altLang="ru-RU" dirty="0"/>
              <a:t>Можно создать окно видимым изначально, задав ему стиль </a:t>
            </a:r>
            <a:r>
              <a:rPr lang="en-US" altLang="ru-RU" dirty="0"/>
              <a:t>WS_VISIBLE</a:t>
            </a:r>
            <a:r>
              <a:rPr lang="ru-RU" altLang="ru-RU" dirty="0"/>
              <a:t> при его создании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05C92-A4B7-468D-A4DA-B898DB6FE28D}"/>
              </a:ext>
            </a:extLst>
          </p:cNvPr>
          <p:cNvSpPr txBox="1"/>
          <p:nvPr/>
        </p:nvSpPr>
        <p:spPr>
          <a:xfrm>
            <a:off x="1847529" y="751344"/>
            <a:ext cx="764224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CLASS_NAME[]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L"MainWndClass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TCHAR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WINDOW_TITLE[] = </a:t>
            </a:r>
            <a:r>
              <a:rPr lang="en-US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L"My</a:t>
            </a:r>
            <a:r>
              <a:rPr lang="en-US" dirty="0">
                <a:solidFill>
                  <a:srgbClr val="A31515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first window"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CreateWindowEx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0,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dwExStyle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CLASS_NAME,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WINDOW_TITLE,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WS_OVERLAPPEDWINDOW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DWORD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dwStyle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x, y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CW_USEDEFAULT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int width, height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HWND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hWndParent</a:t>
            </a:r>
            <a:endParaRPr lang="en-US" dirty="0">
              <a:solidFill>
                <a:srgbClr val="008000"/>
              </a:solidFill>
              <a:effectLst/>
              <a:latin typeface="Cascadia Mono" panose="020B06090200000200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HMENU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hMenu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LPVOID </a:t>
            </a:r>
            <a:r>
              <a:rPr lang="en-US" dirty="0" err="1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lpParam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4E9B1-261A-4642-B715-7501F6F40882}"/>
              </a:ext>
            </a:extLst>
          </p:cNvPr>
          <p:cNvSpPr txBox="1"/>
          <p:nvPr/>
        </p:nvSpPr>
        <p:spPr>
          <a:xfrm>
            <a:off x="1488940" y="6237312"/>
            <a:ext cx="917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hlinkClick r:id="rId2"/>
              </a:rPr>
              <a:t>https://docs.microsoft.com/en-us/windows/win32/api/winuser/nf-winuser-createwindowexw</a:t>
            </a: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7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9D6855F-C528-44A9-83E3-93D6D5403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4C3DE53-F84D-4CCC-8E7E-983FD4421A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Обработка сообщений лежит в основе работы приложений </a:t>
            </a:r>
            <a:r>
              <a:rPr lang="en-US" altLang="ru-RU" sz="2800" dirty="0"/>
              <a:t>Windows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Сообщения создаются системой и приложением в ответ на каждое событие, происходящее в </a:t>
            </a:r>
            <a:r>
              <a:rPr lang="en-US" altLang="ru-RU" dirty="0"/>
              <a:t>Windows</a:t>
            </a:r>
            <a:r>
              <a:rPr lang="ru-RU" altLang="ru-RU" dirty="0"/>
              <a:t>:</a:t>
            </a:r>
            <a:endParaRPr lang="en-US" altLang="ru-RU" dirty="0"/>
          </a:p>
          <a:p>
            <a:pPr lvl="2" eaLnBrk="1" hangingPunct="1">
              <a:lnSpc>
                <a:spcPct val="90000"/>
              </a:lnSpc>
            </a:pPr>
            <a:r>
              <a:rPr lang="ru-RU" altLang="ru-RU" sz="2000" dirty="0"/>
              <a:t>Движения мыши, нажатие клавиш, события таймера и т.п.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Многие </a:t>
            </a:r>
            <a:r>
              <a:rPr lang="en-US" altLang="ru-RU" sz="2800" dirty="0"/>
              <a:t>GUI-</a:t>
            </a:r>
            <a:r>
              <a:rPr lang="ru-RU" altLang="ru-RU" sz="2800" dirty="0"/>
              <a:t>приложения проводят большую часть времени в ожидании сообщений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Это позволяет оптимально использовать ресурсы процессора в условиях параллельной работы нескольких приложений</a:t>
            </a:r>
            <a:endParaRPr lang="en-US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>
            <a:extLst>
              <a:ext uri="{FF2B5EF4-FFF2-40B4-BE49-F238E27FC236}">
                <a16:creationId xmlns:a16="http://schemas.microsoft.com/office/drawing/2014/main" id="{D0C31B02-7144-4EFA-913C-55E7C040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altLang="ru-RU"/>
              <a:t>Графический интерфейс пользователя</a:t>
            </a:r>
          </a:p>
        </p:txBody>
      </p:sp>
      <p:sp>
        <p:nvSpPr>
          <p:cNvPr id="6147" name="Содержимое 2">
            <a:extLst>
              <a:ext uri="{FF2B5EF4-FFF2-40B4-BE49-F238E27FC236}">
                <a16:creationId xmlns:a16="http://schemas.microsoft.com/office/drawing/2014/main" id="{0288E327-B0B0-41C1-9548-120F54475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 altLang="ru-RU" dirty="0"/>
              <a:t>Интерфейс пользователя, в котором элементы интерфейса исполнены в виде графических изображений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E83C1CF-E2BB-412C-B9B5-592B74012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1438"/>
            <a:ext cx="5181600" cy="2779712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0AB3B43-32C3-46BA-82A4-CDBC461EF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Сообщение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EEE40F4-6C62-424C-BA68-4B3A6FA964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Сигнал, посылаемый приложению системой или другими приложениями при наступлении определенного события</a:t>
            </a:r>
            <a:endParaRPr lang="en-US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В </a:t>
            </a:r>
            <a:r>
              <a:rPr lang="en-US" altLang="ru-RU" dirty="0"/>
              <a:t>Windows SDK </a:t>
            </a:r>
            <a:r>
              <a:rPr lang="ru-RU" altLang="ru-RU" dirty="0"/>
              <a:t>структура </a:t>
            </a:r>
            <a:r>
              <a:rPr lang="en-US" altLang="ru-RU" dirty="0"/>
              <a:t>MSG</a:t>
            </a:r>
            <a:r>
              <a:rPr lang="ru-RU" altLang="ru-RU" dirty="0"/>
              <a:t> определена следующим образом: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ru-RU" altLang="ru-RU" dirty="0"/>
          </a:p>
        </p:txBody>
      </p:sp>
      <p:sp>
        <p:nvSpPr>
          <p:cNvPr id="38916" name="Rectangle 6">
            <a:extLst>
              <a:ext uri="{FF2B5EF4-FFF2-40B4-BE49-F238E27FC236}">
                <a16:creationId xmlns:a16="http://schemas.microsoft.com/office/drawing/2014/main" id="{F736EF29-7A6B-4EE8-BA8E-95FA173E4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4005264"/>
            <a:ext cx="8639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3619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361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 b="1" dirty="0" err="1">
                <a:latin typeface="Courier New" panose="02070309020205020404" pitchFamily="49" charset="0"/>
              </a:rPr>
              <a:t>struct</a:t>
            </a:r>
            <a:r>
              <a:rPr lang="ru-RU" altLang="ru-RU" sz="1600" b="1" dirty="0">
                <a:latin typeface="Courier New" panose="02070309020205020404" pitchFamily="49" charset="0"/>
              </a:rPr>
              <a:t>  MSG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HWND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hwnd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дескриптор окна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UINT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message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идентификатор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WPARAM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wParam</a:t>
            </a:r>
            <a:r>
              <a:rPr lang="ru-RU" altLang="ru-RU" sz="1600" b="1" dirty="0">
                <a:latin typeface="Courier New" panose="02070309020205020404" pitchFamily="49" charset="0"/>
              </a:rPr>
              <a:t>;	// 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wParam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LPARAM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lParam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	// </a:t>
            </a:r>
            <a:r>
              <a:rPr lang="ru-RU" altLang="ru-RU" sz="1600" b="1" dirty="0">
                <a:latin typeface="Courier New" panose="02070309020205020404" pitchFamily="49" charset="0"/>
              </a:rPr>
              <a:t>параметр </a:t>
            </a:r>
            <a:r>
              <a:rPr lang="en-US" altLang="ru-RU" sz="1600" b="1" dirty="0" err="1">
                <a:latin typeface="Courier New" panose="02070309020205020404" pitchFamily="49" charset="0"/>
              </a:rPr>
              <a:t>lParam</a:t>
            </a:r>
            <a:endParaRPr lang="ru-RU" altLang="ru-RU" sz="16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DWORD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time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время отправки сообщения</a:t>
            </a:r>
          </a:p>
          <a:p>
            <a:pPr eaLnBrk="1" hangingPunct="1"/>
            <a:r>
              <a:rPr lang="ru-RU" altLang="ru-RU" sz="1600" b="1" dirty="0">
                <a:latin typeface="Courier New" panose="02070309020205020404" pitchFamily="49" charset="0"/>
              </a:rPr>
              <a:t>    POINT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pt</a:t>
            </a:r>
            <a:r>
              <a:rPr lang="ru-RU" altLang="ru-RU" sz="1600" b="1" dirty="0">
                <a:latin typeface="Courier New" panose="02070309020205020404" pitchFamily="49" charset="0"/>
              </a:rPr>
              <a:t>;	</a:t>
            </a:r>
            <a:r>
              <a:rPr lang="en-US" altLang="ru-RU" sz="1600" b="1" dirty="0">
                <a:latin typeface="Courier New" panose="02070309020205020404" pitchFamily="49" charset="0"/>
              </a:rPr>
              <a:t>// </a:t>
            </a:r>
            <a:r>
              <a:rPr lang="ru-RU" altLang="ru-RU" sz="1600" b="1" dirty="0">
                <a:latin typeface="Courier New" panose="02070309020205020404" pitchFamily="49" charset="0"/>
              </a:rPr>
              <a:t>положение курсора мыши в момент создания сообщения</a:t>
            </a:r>
          </a:p>
          <a:p>
            <a:pPr eaLnBrk="1" hangingPunct="1"/>
            <a:r>
              <a:rPr lang="en-US" altLang="ru-RU" sz="1600" b="1" dirty="0">
                <a:latin typeface="Courier New" panose="02070309020205020404" pitchFamily="49" charset="0"/>
              </a:rPr>
              <a:t>}</a:t>
            </a:r>
            <a:r>
              <a:rPr lang="ru-RU" altLang="ru-RU" sz="1600" b="1" dirty="0">
                <a:latin typeface="Courier New" panose="020703090202050204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BA4E80C-1CDB-4429-AE8D-F8C014C7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Маршрутизация сообщений и очередь сообщений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450C8D2-465C-4272-910C-F9540F1A37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Сообщения хранятся в очереди сообщений</a:t>
            </a:r>
          </a:p>
          <a:p>
            <a:pPr lvl="1" eaLnBrk="1" hangingPunct="1"/>
            <a:r>
              <a:rPr lang="ru-RU" altLang="ru-RU" dirty="0"/>
              <a:t>Принцип обработки: </a:t>
            </a:r>
            <a:r>
              <a:rPr lang="en-US" altLang="ru-RU" dirty="0"/>
              <a:t>FIFO</a:t>
            </a:r>
            <a:endParaRPr lang="ru-RU" altLang="ru-RU" dirty="0"/>
          </a:p>
          <a:p>
            <a:pPr eaLnBrk="1" hangingPunct="1"/>
            <a:r>
              <a:rPr lang="ru-RU" altLang="ru-RU" dirty="0"/>
              <a:t>Системная очередь сообщений</a:t>
            </a:r>
          </a:p>
          <a:p>
            <a:pPr lvl="1" eaLnBrk="1" hangingPunct="1"/>
            <a:r>
              <a:rPr lang="ru-RU" altLang="ru-RU" dirty="0"/>
              <a:t>Хранит сообщения от устройств ввода</a:t>
            </a:r>
          </a:p>
          <a:p>
            <a:pPr eaLnBrk="1" hangingPunct="1"/>
            <a:r>
              <a:rPr lang="ru-RU" altLang="ru-RU" dirty="0"/>
              <a:t>Очередь сообщений </a:t>
            </a:r>
            <a:r>
              <a:rPr lang="en-US" altLang="ru-RU" dirty="0"/>
              <a:t>GUI-</a:t>
            </a:r>
            <a:r>
              <a:rPr lang="ru-RU" altLang="ru-RU" dirty="0"/>
              <a:t>потока</a:t>
            </a:r>
          </a:p>
          <a:p>
            <a:pPr lvl="1" eaLnBrk="1" hangingPunct="1"/>
            <a:r>
              <a:rPr lang="ru-RU" altLang="ru-RU" dirty="0"/>
              <a:t>Получает сообщения из системной очереди сообщений, адресованные окнам, созданным в этом потоке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51">
            <a:extLst>
              <a:ext uri="{FF2B5EF4-FFF2-40B4-BE49-F238E27FC236}">
                <a16:creationId xmlns:a16="http://schemas.microsoft.com/office/drawing/2014/main" id="{25A7B923-DADE-19F4-D7BB-4A76FF221306}"/>
              </a:ext>
            </a:extLst>
          </p:cNvPr>
          <p:cNvGrpSpPr>
            <a:grpSpLocks/>
          </p:cNvGrpSpPr>
          <p:nvPr/>
        </p:nvGrpSpPr>
        <p:grpSpPr bwMode="auto">
          <a:xfrm>
            <a:off x="1337920" y="56828"/>
            <a:ext cx="9342147" cy="6755136"/>
            <a:chOff x="-185634" y="56475"/>
            <a:chExt cx="9341268" cy="6755839"/>
          </a:xfrm>
        </p:grpSpPr>
        <p:grpSp>
          <p:nvGrpSpPr>
            <p:cNvPr id="9" name="Группа 3">
              <a:extLst>
                <a:ext uri="{FF2B5EF4-FFF2-40B4-BE49-F238E27FC236}">
                  <a16:creationId xmlns:a16="http://schemas.microsoft.com/office/drawing/2014/main" id="{600C68F5-1078-A91D-8BAE-4DC15A81BB0F}"/>
                </a:ext>
              </a:extLst>
            </p:cNvPr>
            <p:cNvGrpSpPr/>
            <p:nvPr/>
          </p:nvGrpSpPr>
          <p:grpSpPr>
            <a:xfrm>
              <a:off x="3936586" y="763642"/>
              <a:ext cx="1368152" cy="1728192"/>
              <a:chOff x="3563888" y="1340768"/>
              <a:chExt cx="1872208" cy="1728192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51" name="Прямоугольник 45">
                <a:extLst>
                  <a:ext uri="{FF2B5EF4-FFF2-40B4-BE49-F238E27FC236}">
                    <a16:creationId xmlns:a16="http://schemas.microsoft.com/office/drawing/2014/main" id="{5F70CCAC-826C-8EF8-85C6-703FF4AC86A1}"/>
                  </a:ext>
                </a:extLst>
              </p:cNvPr>
              <p:cNvSpPr/>
              <p:nvPr/>
            </p:nvSpPr>
            <p:spPr>
              <a:xfrm>
                <a:off x="3563888" y="1340768"/>
                <a:ext cx="1872208" cy="2880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Прямоугольник 46">
                <a:extLst>
                  <a:ext uri="{FF2B5EF4-FFF2-40B4-BE49-F238E27FC236}">
                    <a16:creationId xmlns:a16="http://schemas.microsoft.com/office/drawing/2014/main" id="{F493C5FA-2C12-A9E7-1751-DCA3BD3DBBD8}"/>
                  </a:ext>
                </a:extLst>
              </p:cNvPr>
              <p:cNvSpPr/>
              <p:nvPr/>
            </p:nvSpPr>
            <p:spPr>
              <a:xfrm>
                <a:off x="3563888" y="1628800"/>
                <a:ext cx="1872208" cy="2880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Прямоугольник 47">
                <a:extLst>
                  <a:ext uri="{FF2B5EF4-FFF2-40B4-BE49-F238E27FC236}">
                    <a16:creationId xmlns:a16="http://schemas.microsoft.com/office/drawing/2014/main" id="{3C3D2718-CE1B-5B0B-CA0B-0DDDC3929404}"/>
                  </a:ext>
                </a:extLst>
              </p:cNvPr>
              <p:cNvSpPr/>
              <p:nvPr/>
            </p:nvSpPr>
            <p:spPr>
              <a:xfrm>
                <a:off x="3563888" y="1916832"/>
                <a:ext cx="1872208" cy="288032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Прямоугольник 48">
                <a:extLst>
                  <a:ext uri="{FF2B5EF4-FFF2-40B4-BE49-F238E27FC236}">
                    <a16:creationId xmlns:a16="http://schemas.microsoft.com/office/drawing/2014/main" id="{3343DDAC-8943-5A35-C9A5-282A92A7FE10}"/>
                  </a:ext>
                </a:extLst>
              </p:cNvPr>
              <p:cNvSpPr/>
              <p:nvPr/>
            </p:nvSpPr>
            <p:spPr>
              <a:xfrm>
                <a:off x="3563888" y="2204864"/>
                <a:ext cx="1872208" cy="2880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Прямоугольник 49">
                <a:extLst>
                  <a:ext uri="{FF2B5EF4-FFF2-40B4-BE49-F238E27FC236}">
                    <a16:creationId xmlns:a16="http://schemas.microsoft.com/office/drawing/2014/main" id="{EC46E744-7AE4-B3EA-9043-5DAA18CEB4AE}"/>
                  </a:ext>
                </a:extLst>
              </p:cNvPr>
              <p:cNvSpPr/>
              <p:nvPr/>
            </p:nvSpPr>
            <p:spPr>
              <a:xfrm>
                <a:off x="3563888" y="2492896"/>
                <a:ext cx="1872208" cy="28803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Прямоугольник 50">
                <a:extLst>
                  <a:ext uri="{FF2B5EF4-FFF2-40B4-BE49-F238E27FC236}">
                    <a16:creationId xmlns:a16="http://schemas.microsoft.com/office/drawing/2014/main" id="{B5F39CF4-347B-3DDE-9BB2-DE7981AE8CAA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1872208" cy="288032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22">
              <a:extLst>
                <a:ext uri="{FF2B5EF4-FFF2-40B4-BE49-F238E27FC236}">
                  <a16:creationId xmlns:a16="http://schemas.microsoft.com/office/drawing/2014/main" id="{B3647480-191B-89FC-07B0-054CB9B93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266" y="2851874"/>
              <a:ext cx="1663120" cy="369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dirty="0">
                  <a:latin typeface="Constantia" panose="02030602050306030303" pitchFamily="18" charset="0"/>
                </a:rPr>
                <a:t>Приложение </a:t>
              </a:r>
              <a:r>
                <a:rPr lang="en-US" altLang="ru-RU" dirty="0">
                  <a:latin typeface="Constantia" panose="02030602050306030303" pitchFamily="18" charset="0"/>
                </a:rPr>
                <a:t>1</a:t>
              </a:r>
              <a:endParaRPr lang="ru-RU" altLang="ru-RU" dirty="0">
                <a:latin typeface="Constantia" panose="02030602050306030303" pitchFamily="18" charset="0"/>
              </a:endParaRPr>
            </a:p>
          </p:txBody>
        </p:sp>
        <p:sp>
          <p:nvSpPr>
            <p:cNvPr id="11" name="Прямоугольник 5">
              <a:extLst>
                <a:ext uri="{FF2B5EF4-FFF2-40B4-BE49-F238E27FC236}">
                  <a16:creationId xmlns:a16="http://schemas.microsoft.com/office/drawing/2014/main" id="{2FBB4682-1468-893D-F91D-5FE072A3E9FA}"/>
                </a:ext>
              </a:extLst>
            </p:cNvPr>
            <p:cNvSpPr/>
            <p:nvPr/>
          </p:nvSpPr>
          <p:spPr>
            <a:xfrm>
              <a:off x="262975" y="2851089"/>
              <a:ext cx="4237594" cy="25212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6">
              <a:extLst>
                <a:ext uri="{FF2B5EF4-FFF2-40B4-BE49-F238E27FC236}">
                  <a16:creationId xmlns:a16="http://schemas.microsoft.com/office/drawing/2014/main" id="{28F3DA17-2C68-E666-B635-F8C27CA22302}"/>
                </a:ext>
              </a:extLst>
            </p:cNvPr>
            <p:cNvSpPr/>
            <p:nvPr/>
          </p:nvSpPr>
          <p:spPr>
            <a:xfrm>
              <a:off x="640809" y="3656770"/>
              <a:ext cx="1368296" cy="2889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26">
              <a:extLst>
                <a:ext uri="{FF2B5EF4-FFF2-40B4-BE49-F238E27FC236}">
                  <a16:creationId xmlns:a16="http://schemas.microsoft.com/office/drawing/2014/main" id="{C467BC6A-9AD2-022C-7C5B-4A7F66B8C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592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 dirty="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 dirty="0">
                  <a:latin typeface="Constantia" panose="02030602050306030303" pitchFamily="18" charset="0"/>
                </a:rPr>
              </a:br>
              <a:r>
                <a:rPr lang="ru-RU" altLang="ru-RU" sz="1200" dirty="0">
                  <a:latin typeface="Constantia" panose="02030602050306030303" pitchFamily="18" charset="0"/>
                </a:rPr>
                <a:t>потока 1</a:t>
              </a:r>
              <a:endParaRPr lang="en-US" altLang="ru-RU" sz="1200" dirty="0">
                <a:latin typeface="Constantia" panose="02030602050306030303" pitchFamily="18" charset="0"/>
              </a:endParaRPr>
            </a:p>
          </p:txBody>
        </p:sp>
        <p:sp>
          <p:nvSpPr>
            <p:cNvPr id="14" name="Прямоугольник 8">
              <a:extLst>
                <a:ext uri="{FF2B5EF4-FFF2-40B4-BE49-F238E27FC236}">
                  <a16:creationId xmlns:a16="http://schemas.microsoft.com/office/drawing/2014/main" id="{F1D6C469-A0DA-9159-9D71-4E8DB8EA94EC}"/>
                </a:ext>
              </a:extLst>
            </p:cNvPr>
            <p:cNvSpPr/>
            <p:nvPr/>
          </p:nvSpPr>
          <p:spPr>
            <a:xfrm>
              <a:off x="640809" y="3945725"/>
              <a:ext cx="1368296" cy="2873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9">
              <a:extLst>
                <a:ext uri="{FF2B5EF4-FFF2-40B4-BE49-F238E27FC236}">
                  <a16:creationId xmlns:a16="http://schemas.microsoft.com/office/drawing/2014/main" id="{6D7BA5DB-F90C-821D-D53D-E4E33D60E805}"/>
                </a:ext>
              </a:extLst>
            </p:cNvPr>
            <p:cNvSpPr/>
            <p:nvPr/>
          </p:nvSpPr>
          <p:spPr>
            <a:xfrm>
              <a:off x="640809" y="4233092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0">
              <a:extLst>
                <a:ext uri="{FF2B5EF4-FFF2-40B4-BE49-F238E27FC236}">
                  <a16:creationId xmlns:a16="http://schemas.microsoft.com/office/drawing/2014/main" id="{5C088F28-90E2-E613-6BDF-995BE57A74B6}"/>
                </a:ext>
              </a:extLst>
            </p:cNvPr>
            <p:cNvSpPr/>
            <p:nvPr/>
          </p:nvSpPr>
          <p:spPr>
            <a:xfrm>
              <a:off x="640809" y="4522047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1">
              <a:extLst>
                <a:ext uri="{FF2B5EF4-FFF2-40B4-BE49-F238E27FC236}">
                  <a16:creationId xmlns:a16="http://schemas.microsoft.com/office/drawing/2014/main" id="{2F50A60A-E9D3-D4DB-8812-20B83F68DAB9}"/>
                </a:ext>
              </a:extLst>
            </p:cNvPr>
            <p:cNvSpPr/>
            <p:nvPr/>
          </p:nvSpPr>
          <p:spPr>
            <a:xfrm>
              <a:off x="2916393" y="3643334"/>
              <a:ext cx="1368296" cy="2889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2">
              <a:extLst>
                <a:ext uri="{FF2B5EF4-FFF2-40B4-BE49-F238E27FC236}">
                  <a16:creationId xmlns:a16="http://schemas.microsoft.com/office/drawing/2014/main" id="{4CA6F685-789E-B279-81A6-348A0E951910}"/>
                </a:ext>
              </a:extLst>
            </p:cNvPr>
            <p:cNvSpPr/>
            <p:nvPr/>
          </p:nvSpPr>
          <p:spPr>
            <a:xfrm>
              <a:off x="2916393" y="3932289"/>
              <a:ext cx="1368296" cy="28736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3">
              <a:extLst>
                <a:ext uri="{FF2B5EF4-FFF2-40B4-BE49-F238E27FC236}">
                  <a16:creationId xmlns:a16="http://schemas.microsoft.com/office/drawing/2014/main" id="{6C6B0D2F-4430-B340-25C3-4CA52083D863}"/>
                </a:ext>
              </a:extLst>
            </p:cNvPr>
            <p:cNvSpPr/>
            <p:nvPr/>
          </p:nvSpPr>
          <p:spPr>
            <a:xfrm>
              <a:off x="2916393" y="4219656"/>
              <a:ext cx="1368296" cy="288955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0" name="Прямоугольник 14">
              <a:extLst>
                <a:ext uri="{FF2B5EF4-FFF2-40B4-BE49-F238E27FC236}">
                  <a16:creationId xmlns:a16="http://schemas.microsoft.com/office/drawing/2014/main" id="{053D1D89-9080-48A8-0C40-80C8234ABD12}"/>
                </a:ext>
              </a:extLst>
            </p:cNvPr>
            <p:cNvSpPr/>
            <p:nvPr/>
          </p:nvSpPr>
          <p:spPr>
            <a:xfrm>
              <a:off x="2916393" y="4508611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95A9084F-F752-BC62-FEB8-6DF4656B2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3808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 dirty="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 dirty="0">
                  <a:latin typeface="Constantia" panose="02030602050306030303" pitchFamily="18" charset="0"/>
                </a:rPr>
              </a:br>
              <a:r>
                <a:rPr lang="ru-RU" altLang="ru-RU" sz="1200" dirty="0">
                  <a:latin typeface="Constantia" panose="02030602050306030303" pitchFamily="18" charset="0"/>
                </a:rPr>
                <a:t>потока 2</a:t>
              </a:r>
              <a:endParaRPr lang="en-US" altLang="ru-RU" sz="1200" dirty="0">
                <a:latin typeface="Constantia" panose="02030602050306030303" pitchFamily="18" charset="0"/>
              </a:endParaRPr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B2A14901-D6CB-C6E8-8836-92099A2B2C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2850" y="2851874"/>
              <a:ext cx="1703191" cy="369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>
                  <a:latin typeface="Constantia" panose="02030602050306030303" pitchFamily="18" charset="0"/>
                </a:rPr>
                <a:t>Приложение 2</a:t>
              </a:r>
            </a:p>
          </p:txBody>
        </p:sp>
        <p:sp>
          <p:nvSpPr>
            <p:cNvPr id="23" name="Прямоугольник 17">
              <a:extLst>
                <a:ext uri="{FF2B5EF4-FFF2-40B4-BE49-F238E27FC236}">
                  <a16:creationId xmlns:a16="http://schemas.microsoft.com/office/drawing/2014/main" id="{3A7C3B6E-B1DA-BEA1-3896-1797838969E2}"/>
                </a:ext>
              </a:extLst>
            </p:cNvPr>
            <p:cNvSpPr/>
            <p:nvPr/>
          </p:nvSpPr>
          <p:spPr>
            <a:xfrm>
              <a:off x="6936518" y="2829912"/>
              <a:ext cx="1944504" cy="23052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4" name="Прямоугольник 18">
              <a:extLst>
                <a:ext uri="{FF2B5EF4-FFF2-40B4-BE49-F238E27FC236}">
                  <a16:creationId xmlns:a16="http://schemas.microsoft.com/office/drawing/2014/main" id="{C77702E3-02EA-DE51-FD66-877BFF58C86C}"/>
                </a:ext>
              </a:extLst>
            </p:cNvPr>
            <p:cNvSpPr/>
            <p:nvPr/>
          </p:nvSpPr>
          <p:spPr>
            <a:xfrm>
              <a:off x="7173413" y="3650066"/>
              <a:ext cx="1368296" cy="2889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08ACFD14-4ED2-A4AD-1115-5FFCF0AE6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874" y="3211914"/>
              <a:ext cx="1607148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Очередь сообщений</a:t>
              </a:r>
              <a:br>
                <a:rPr lang="ru-RU" altLang="ru-RU" sz="1200">
                  <a:latin typeface="Constantia" panose="02030602050306030303" pitchFamily="18" charset="0"/>
                </a:rPr>
              </a:br>
              <a:r>
                <a:rPr lang="ru-RU" altLang="ru-RU" sz="1200">
                  <a:latin typeface="Constantia" panose="02030602050306030303" pitchFamily="18" charset="0"/>
                </a:rPr>
                <a:t>потока 1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sp>
          <p:nvSpPr>
            <p:cNvPr id="26" name="Прямоугольник 20">
              <a:extLst>
                <a:ext uri="{FF2B5EF4-FFF2-40B4-BE49-F238E27FC236}">
                  <a16:creationId xmlns:a16="http://schemas.microsoft.com/office/drawing/2014/main" id="{10142536-A3B5-16C0-3306-9E78074AAFCA}"/>
                </a:ext>
              </a:extLst>
            </p:cNvPr>
            <p:cNvSpPr/>
            <p:nvPr/>
          </p:nvSpPr>
          <p:spPr>
            <a:xfrm>
              <a:off x="7173413" y="3939021"/>
              <a:ext cx="1368296" cy="2873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7" name="Прямоугольник 21">
              <a:extLst>
                <a:ext uri="{FF2B5EF4-FFF2-40B4-BE49-F238E27FC236}">
                  <a16:creationId xmlns:a16="http://schemas.microsoft.com/office/drawing/2014/main" id="{9AAED08A-5DF0-C0A3-D9DD-F118B1D8987F}"/>
                </a:ext>
              </a:extLst>
            </p:cNvPr>
            <p:cNvSpPr/>
            <p:nvPr/>
          </p:nvSpPr>
          <p:spPr>
            <a:xfrm>
              <a:off x="7173413" y="4226388"/>
              <a:ext cx="1368296" cy="288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8" name="Прямоугольник 22">
              <a:extLst>
                <a:ext uri="{FF2B5EF4-FFF2-40B4-BE49-F238E27FC236}">
                  <a16:creationId xmlns:a16="http://schemas.microsoft.com/office/drawing/2014/main" id="{EBC58279-EB42-BA11-22B9-C809EE5B12D7}"/>
                </a:ext>
              </a:extLst>
            </p:cNvPr>
            <p:cNvSpPr/>
            <p:nvPr/>
          </p:nvSpPr>
          <p:spPr>
            <a:xfrm>
              <a:off x="7173413" y="4515343"/>
              <a:ext cx="1368296" cy="287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47">
              <a:extLst>
                <a:ext uri="{FF2B5EF4-FFF2-40B4-BE49-F238E27FC236}">
                  <a16:creationId xmlns:a16="http://schemas.microsoft.com/office/drawing/2014/main" id="{04CBA39E-E128-84BE-CE73-D04631C03B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881" y="56475"/>
              <a:ext cx="4764383" cy="33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1600" b="1" dirty="0">
                  <a:latin typeface="Constantia" panose="02030602050306030303" pitchFamily="18" charset="0"/>
                </a:rPr>
                <a:t>Схема маршрутизации сообщений</a:t>
              </a:r>
              <a:r>
                <a:rPr lang="en-US" altLang="ru-RU" sz="1600" b="1" dirty="0">
                  <a:latin typeface="Constantia" panose="02030602050306030303" pitchFamily="18" charset="0"/>
                </a:rPr>
                <a:t> </a:t>
              </a:r>
              <a:r>
                <a:rPr lang="ru-RU" altLang="ru-RU" sz="1600" b="1" dirty="0">
                  <a:latin typeface="Constantia" panose="02030602050306030303" pitchFamily="18" charset="0"/>
                </a:rPr>
                <a:t>в </a:t>
              </a:r>
              <a:r>
                <a:rPr lang="en-US" altLang="ru-RU" sz="1600" b="1" dirty="0">
                  <a:latin typeface="Constantia" panose="02030602050306030303" pitchFamily="18" charset="0"/>
                </a:rPr>
                <a:t>Windows</a:t>
              </a:r>
            </a:p>
          </p:txBody>
        </p:sp>
        <p:cxnSp>
          <p:nvCxnSpPr>
            <p:cNvPr id="30" name="Соединительная линия уступом 24">
              <a:extLst>
                <a:ext uri="{FF2B5EF4-FFF2-40B4-BE49-F238E27FC236}">
                  <a16:creationId xmlns:a16="http://schemas.microsoft.com/office/drawing/2014/main" id="{E32F43BF-F7CE-E9EE-C2A0-AFD86EDE0E27}"/>
                </a:ext>
              </a:extLst>
            </p:cNvPr>
            <p:cNvCxnSpPr>
              <a:stCxn id="54" idx="1"/>
              <a:endCxn id="12" idx="1"/>
            </p:cNvCxnSpPr>
            <p:nvPr/>
          </p:nvCxnSpPr>
          <p:spPr>
            <a:xfrm rot="10800000" flipV="1">
              <a:off x="640810" y="1771752"/>
              <a:ext cx="3295777" cy="2029494"/>
            </a:xfrm>
            <a:prstGeom prst="bentConnector3">
              <a:avLst>
                <a:gd name="adj1" fmla="val 116074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Соединительная линия уступом 25">
              <a:extLst>
                <a:ext uri="{FF2B5EF4-FFF2-40B4-BE49-F238E27FC236}">
                  <a16:creationId xmlns:a16="http://schemas.microsoft.com/office/drawing/2014/main" id="{BA7F7488-A12C-8D70-BF7C-FC823FC89DC2}"/>
                </a:ext>
              </a:extLst>
            </p:cNvPr>
            <p:cNvCxnSpPr>
              <a:cxnSpLocks/>
              <a:stCxn id="51" idx="1"/>
              <a:endCxn id="14" idx="1"/>
            </p:cNvCxnSpPr>
            <p:nvPr/>
          </p:nvCxnSpPr>
          <p:spPr>
            <a:xfrm rot="10800000" flipV="1">
              <a:off x="640810" y="907658"/>
              <a:ext cx="3295777" cy="3181751"/>
            </a:xfrm>
            <a:prstGeom prst="bentConnector3">
              <a:avLst>
                <a:gd name="adj1" fmla="val 122601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hape 55">
              <a:extLst>
                <a:ext uri="{FF2B5EF4-FFF2-40B4-BE49-F238E27FC236}">
                  <a16:creationId xmlns:a16="http://schemas.microsoft.com/office/drawing/2014/main" id="{3E73585C-DDA9-55AE-5D95-16954176F99A}"/>
                </a:ext>
              </a:extLst>
            </p:cNvPr>
            <p:cNvCxnSpPr>
              <a:stCxn id="52" idx="1"/>
              <a:endCxn id="17" idx="3"/>
            </p:cNvCxnSpPr>
            <p:nvPr/>
          </p:nvCxnSpPr>
          <p:spPr>
            <a:xfrm rot="10800000" flipH="1" flipV="1">
              <a:off x="3937059" y="1195155"/>
              <a:ext cx="347630" cy="2592657"/>
            </a:xfrm>
            <a:prstGeom prst="bentConnector5">
              <a:avLst>
                <a:gd name="adj1" fmla="val -65807"/>
                <a:gd name="adj2" fmla="val 55689"/>
                <a:gd name="adj3" fmla="val 205433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Соединительная линия уступом 27">
              <a:extLst>
                <a:ext uri="{FF2B5EF4-FFF2-40B4-BE49-F238E27FC236}">
                  <a16:creationId xmlns:a16="http://schemas.microsoft.com/office/drawing/2014/main" id="{024CAEB0-0B55-FC38-8D4B-B961F055D4FB}"/>
                </a:ext>
              </a:extLst>
            </p:cNvPr>
            <p:cNvCxnSpPr>
              <a:cxnSpLocks/>
              <a:stCxn id="53" idx="3"/>
              <a:endCxn id="24" idx="1"/>
            </p:cNvCxnSpPr>
            <p:nvPr/>
          </p:nvCxnSpPr>
          <p:spPr>
            <a:xfrm>
              <a:off x="5304738" y="1483722"/>
              <a:ext cx="1868674" cy="231082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Соединительная линия уступом 28">
              <a:extLst>
                <a:ext uri="{FF2B5EF4-FFF2-40B4-BE49-F238E27FC236}">
                  <a16:creationId xmlns:a16="http://schemas.microsoft.com/office/drawing/2014/main" id="{FD195728-FC08-61C9-6210-9A74C404C8DF}"/>
                </a:ext>
              </a:extLst>
            </p:cNvPr>
            <p:cNvCxnSpPr>
              <a:stCxn id="55" idx="3"/>
              <a:endCxn id="18" idx="3"/>
            </p:cNvCxnSpPr>
            <p:nvPr/>
          </p:nvCxnSpPr>
          <p:spPr>
            <a:xfrm flipH="1">
              <a:off x="4284690" y="2060432"/>
              <a:ext cx="1020666" cy="2016335"/>
            </a:xfrm>
            <a:prstGeom prst="bentConnector3">
              <a:avLst>
                <a:gd name="adj1" fmla="val -4165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Соединительная линия уступом 29">
              <a:extLst>
                <a:ext uri="{FF2B5EF4-FFF2-40B4-BE49-F238E27FC236}">
                  <a16:creationId xmlns:a16="http://schemas.microsoft.com/office/drawing/2014/main" id="{C570A438-BCD4-40DF-F5F7-55BF7ADD02F5}"/>
                </a:ext>
              </a:extLst>
            </p:cNvPr>
            <p:cNvCxnSpPr>
              <a:stCxn id="56" idx="3"/>
              <a:endCxn id="19" idx="3"/>
            </p:cNvCxnSpPr>
            <p:nvPr/>
          </p:nvCxnSpPr>
          <p:spPr>
            <a:xfrm flipH="1">
              <a:off x="4284690" y="2347800"/>
              <a:ext cx="1020666" cy="2016335"/>
            </a:xfrm>
            <a:prstGeom prst="bentConnector3">
              <a:avLst>
                <a:gd name="adj1" fmla="val -22395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Прямоугольник 30">
              <a:extLst>
                <a:ext uri="{FF2B5EF4-FFF2-40B4-BE49-F238E27FC236}">
                  <a16:creationId xmlns:a16="http://schemas.microsoft.com/office/drawing/2014/main" id="{FBB4785D-A4D2-0BEB-0103-99F10514A3B7}"/>
                </a:ext>
              </a:extLst>
            </p:cNvPr>
            <p:cNvSpPr/>
            <p:nvPr/>
          </p:nvSpPr>
          <p:spPr>
            <a:xfrm>
              <a:off x="-185634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1</a:t>
              </a:r>
            </a:p>
          </p:txBody>
        </p:sp>
        <p:sp>
          <p:nvSpPr>
            <p:cNvPr id="37" name="Прямоугольник 31">
              <a:extLst>
                <a:ext uri="{FF2B5EF4-FFF2-40B4-BE49-F238E27FC236}">
                  <a16:creationId xmlns:a16="http://schemas.microsoft.com/office/drawing/2014/main" id="{FD15DFC1-C54E-557B-4F12-5BD6FC9962E6}"/>
                </a:ext>
              </a:extLst>
            </p:cNvPr>
            <p:cNvSpPr/>
            <p:nvPr/>
          </p:nvSpPr>
          <p:spPr>
            <a:xfrm>
              <a:off x="2771800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2</a:t>
              </a:r>
            </a:p>
          </p:txBody>
        </p:sp>
        <p:sp>
          <p:nvSpPr>
            <p:cNvPr id="38" name="Прямоугольник 32">
              <a:extLst>
                <a:ext uri="{FF2B5EF4-FFF2-40B4-BE49-F238E27FC236}">
                  <a16:creationId xmlns:a16="http://schemas.microsoft.com/office/drawing/2014/main" id="{818DE625-18B1-89B4-E624-042C07EC90EE}"/>
                </a:ext>
              </a:extLst>
            </p:cNvPr>
            <p:cNvSpPr/>
            <p:nvPr/>
          </p:nvSpPr>
          <p:spPr>
            <a:xfrm>
              <a:off x="4860032" y="5732194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3</a:t>
              </a:r>
            </a:p>
          </p:txBody>
        </p:sp>
        <p:sp>
          <p:nvSpPr>
            <p:cNvPr id="39" name="Прямоугольник 33">
              <a:extLst>
                <a:ext uri="{FF2B5EF4-FFF2-40B4-BE49-F238E27FC236}">
                  <a16:creationId xmlns:a16="http://schemas.microsoft.com/office/drawing/2014/main" id="{C953077F-431D-12D7-6185-4A83A6250E9C}"/>
                </a:ext>
              </a:extLst>
            </p:cNvPr>
            <p:cNvSpPr/>
            <p:nvPr/>
          </p:nvSpPr>
          <p:spPr>
            <a:xfrm>
              <a:off x="7571458" y="5711016"/>
              <a:ext cx="1584176" cy="10801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ru-RU" dirty="0"/>
                <a:t>Окно 4</a:t>
              </a:r>
            </a:p>
          </p:txBody>
        </p:sp>
        <p:cxnSp>
          <p:nvCxnSpPr>
            <p:cNvPr id="40" name="Соединительная линия уступом 81">
              <a:extLst>
                <a:ext uri="{FF2B5EF4-FFF2-40B4-BE49-F238E27FC236}">
                  <a16:creationId xmlns:a16="http://schemas.microsoft.com/office/drawing/2014/main" id="{7FE0B84E-C223-6B50-2762-833B3D194656}"/>
                </a:ext>
              </a:extLst>
            </p:cNvPr>
            <p:cNvCxnSpPr>
              <a:cxnSpLocks/>
              <a:stCxn id="12" idx="3"/>
              <a:endCxn id="36" idx="3"/>
            </p:cNvCxnSpPr>
            <p:nvPr/>
          </p:nvCxnSpPr>
          <p:spPr>
            <a:xfrm flipH="1">
              <a:off x="1398542" y="3801248"/>
              <a:ext cx="610564" cy="2471006"/>
            </a:xfrm>
            <a:prstGeom prst="bentConnector3">
              <a:avLst>
                <a:gd name="adj1" fmla="val -37437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Соединительная линия уступом 35">
              <a:extLst>
                <a:ext uri="{FF2B5EF4-FFF2-40B4-BE49-F238E27FC236}">
                  <a16:creationId xmlns:a16="http://schemas.microsoft.com/office/drawing/2014/main" id="{445F3EB9-1AFD-F94C-90BC-2A2509D13BEE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83156" y="4089409"/>
              <a:ext cx="1225950" cy="1635043"/>
            </a:xfrm>
            <a:prstGeom prst="bentConnector4">
              <a:avLst>
                <a:gd name="adj1" fmla="val -10748"/>
                <a:gd name="adj2" fmla="val 54394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Соединительная линия уступом 81">
              <a:extLst>
                <a:ext uri="{FF2B5EF4-FFF2-40B4-BE49-F238E27FC236}">
                  <a16:creationId xmlns:a16="http://schemas.microsoft.com/office/drawing/2014/main" id="{70619AC0-E5D9-8EA0-0FB0-719210CECD6B}"/>
                </a:ext>
              </a:extLst>
            </p:cNvPr>
            <p:cNvCxnSpPr>
              <a:stCxn id="17" idx="1"/>
            </p:cNvCxnSpPr>
            <p:nvPr/>
          </p:nvCxnSpPr>
          <p:spPr>
            <a:xfrm rot="10800000" flipH="1" flipV="1">
              <a:off x="2916393" y="3787811"/>
              <a:ext cx="647639" cy="1944890"/>
            </a:xfrm>
            <a:prstGeom prst="bentConnector4">
              <a:avLst>
                <a:gd name="adj1" fmla="val -61849"/>
                <a:gd name="adj2" fmla="val 88599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Соединительная линия уступом 81">
              <a:extLst>
                <a:ext uri="{FF2B5EF4-FFF2-40B4-BE49-F238E27FC236}">
                  <a16:creationId xmlns:a16="http://schemas.microsoft.com/office/drawing/2014/main" id="{0B36A1FA-97BF-C2F7-20FF-BC2B41332CC2}"/>
                </a:ext>
              </a:extLst>
            </p:cNvPr>
            <p:cNvCxnSpPr>
              <a:cxnSpLocks/>
              <a:stCxn id="18" idx="1"/>
              <a:endCxn id="38" idx="0"/>
            </p:cNvCxnSpPr>
            <p:nvPr/>
          </p:nvCxnSpPr>
          <p:spPr>
            <a:xfrm rot="10800000" flipH="1" flipV="1">
              <a:off x="2916392" y="4075973"/>
              <a:ext cx="2735728" cy="1656220"/>
            </a:xfrm>
            <a:prstGeom prst="bentConnector4">
              <a:avLst>
                <a:gd name="adj1" fmla="val -8355"/>
                <a:gd name="adj2" fmla="val 54338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Соединительная линия уступом 81">
              <a:extLst>
                <a:ext uri="{FF2B5EF4-FFF2-40B4-BE49-F238E27FC236}">
                  <a16:creationId xmlns:a16="http://schemas.microsoft.com/office/drawing/2014/main" id="{B6323FF8-E6F7-2A73-8E65-29DA036AEC9A}"/>
                </a:ext>
              </a:extLst>
            </p:cNvPr>
            <p:cNvCxnSpPr>
              <a:cxnSpLocks/>
              <a:stCxn id="20" idx="0"/>
              <a:endCxn id="38" idx="1"/>
            </p:cNvCxnSpPr>
            <p:nvPr/>
          </p:nvCxnSpPr>
          <p:spPr>
            <a:xfrm rot="16200000" flipH="1">
              <a:off x="3348465" y="4760687"/>
              <a:ext cx="1763643" cy="1259490"/>
            </a:xfrm>
            <a:prstGeom prst="bentConnector4">
              <a:avLst>
                <a:gd name="adj1" fmla="val 43770"/>
                <a:gd name="adj2" fmla="val 7716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Соединительная линия уступом 153">
              <a:extLst>
                <a:ext uri="{FF2B5EF4-FFF2-40B4-BE49-F238E27FC236}">
                  <a16:creationId xmlns:a16="http://schemas.microsoft.com/office/drawing/2014/main" id="{DAEC4B0F-C44C-A3AC-5173-5AC44D9A39F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>
              <a:off x="8363546" y="3794544"/>
              <a:ext cx="178163" cy="1916980"/>
            </a:xfrm>
            <a:prstGeom prst="bentConnector4">
              <a:avLst>
                <a:gd name="adj1" fmla="val -297348"/>
                <a:gd name="adj2" fmla="val 81830"/>
              </a:avLst>
            </a:prstGeom>
            <a:ln w="28575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60">
              <a:extLst>
                <a:ext uri="{FF2B5EF4-FFF2-40B4-BE49-F238E27FC236}">
                  <a16:creationId xmlns:a16="http://schemas.microsoft.com/office/drawing/2014/main" id="{CD5F7C9A-9309-906F-10E3-4FADF7BD3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979666"/>
              <a:ext cx="2356385" cy="277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200">
                  <a:latin typeface="Constantia" panose="02030602050306030303" pitchFamily="18" charset="0"/>
                </a:rPr>
                <a:t>Системная очередь сообщений</a:t>
              </a:r>
              <a:endParaRPr lang="en-US" altLang="ru-RU" sz="1200">
                <a:latin typeface="Constantia" panose="02030602050306030303" pitchFamily="18" charset="0"/>
              </a:endParaRPr>
            </a:p>
          </p:txBody>
        </p:sp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72F3B26B-BA4D-F288-F458-41C092C95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174" y="1463413"/>
              <a:ext cx="944471" cy="804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5">
              <a:extLst>
                <a:ext uri="{FF2B5EF4-FFF2-40B4-BE49-F238E27FC236}">
                  <a16:creationId xmlns:a16="http://schemas.microsoft.com/office/drawing/2014/main" id="{240A226E-3B27-D574-6FF4-1E93CEA19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174" y="464153"/>
              <a:ext cx="1357250" cy="86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9" name="Прямая со стрелкой 43">
              <a:extLst>
                <a:ext uri="{FF2B5EF4-FFF2-40B4-BE49-F238E27FC236}">
                  <a16:creationId xmlns:a16="http://schemas.microsoft.com/office/drawing/2014/main" id="{AEC86497-3B1F-DC8B-1C6B-4E61C37B1780}"/>
                </a:ext>
              </a:extLst>
            </p:cNvPr>
            <p:cNvCxnSpPr>
              <a:cxnSpLocks/>
              <a:stCxn id="48" idx="1"/>
              <a:endCxn id="51" idx="3"/>
            </p:cNvCxnSpPr>
            <p:nvPr/>
          </p:nvCxnSpPr>
          <p:spPr>
            <a:xfrm flipH="1">
              <a:off x="5304739" y="897069"/>
              <a:ext cx="1424435" cy="10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4">
              <a:extLst>
                <a:ext uri="{FF2B5EF4-FFF2-40B4-BE49-F238E27FC236}">
                  <a16:creationId xmlns:a16="http://schemas.microsoft.com/office/drawing/2014/main" id="{B96CAE72-4606-F617-F6E7-102CECBF2C18}"/>
                </a:ext>
              </a:extLst>
            </p:cNvPr>
            <p:cNvCxnSpPr>
              <a:cxnSpLocks/>
              <a:stCxn id="47" idx="1"/>
              <a:endCxn id="52" idx="3"/>
            </p:cNvCxnSpPr>
            <p:nvPr/>
          </p:nvCxnSpPr>
          <p:spPr>
            <a:xfrm flipH="1" flipV="1">
              <a:off x="5304739" y="1195690"/>
              <a:ext cx="1424435" cy="6700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5737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3873621-075C-4E8C-BD65-C0672F322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Цикл выборки (обработки) сообщений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FA81EF9-EBB8-4D25-B4C1-E03D26B9B8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dirty="0"/>
              <a:t>GUI-</a:t>
            </a:r>
            <a:r>
              <a:rPr lang="ru-RU" altLang="ru-RU" dirty="0"/>
              <a:t>поток выбирает сообщения из своей очереди с использованием </a:t>
            </a:r>
            <a:r>
              <a:rPr lang="ru-RU" altLang="ru-RU" b="1" dirty="0"/>
              <a:t>цикла выборки сообщений</a:t>
            </a:r>
            <a:r>
              <a:rPr lang="ru-RU" altLang="ru-RU" dirty="0"/>
              <a:t>, в котором вызываются функции:</a:t>
            </a:r>
            <a:endParaRPr lang="ru-RU" altLang="ru-RU" sz="2800" dirty="0"/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>
                <a:hlinkClick r:id="rId3"/>
              </a:rPr>
              <a:t>GetMessage</a:t>
            </a:r>
            <a:r>
              <a:rPr lang="en-US" altLang="ru-RU" sz="2600" dirty="0"/>
              <a:t> </a:t>
            </a:r>
            <a:r>
              <a:rPr lang="ru-RU" altLang="ru-RU" sz="2600" dirty="0"/>
              <a:t>извлекает сообщение из очереди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>
                <a:hlinkClick r:id="rId4"/>
              </a:rPr>
              <a:t>TranslateMessage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переводит нажатие виртуальных клавиш в символьные сообщения, которые считываются при следующем вызове </a:t>
            </a:r>
            <a:r>
              <a:rPr lang="en-US" altLang="ru-RU" sz="2600" dirty="0" err="1"/>
              <a:t>GetMessage</a:t>
            </a:r>
            <a:r>
              <a:rPr lang="ru-RU" altLang="ru-RU" sz="2600" dirty="0"/>
              <a:t> или </a:t>
            </a:r>
            <a:r>
              <a:rPr lang="en-US" altLang="ru-RU" sz="2600" dirty="0" err="1">
                <a:hlinkClick r:id="rId5"/>
              </a:rPr>
              <a:t>PeekMessage</a:t>
            </a:r>
            <a:r>
              <a:rPr lang="en-US" altLang="ru-RU" sz="2600" dirty="0"/>
              <a:t>()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ru-RU" sz="2600" b="1" dirty="0" err="1">
                <a:hlinkClick r:id="rId6"/>
              </a:rPr>
              <a:t>DispatchMessage</a:t>
            </a:r>
            <a:r>
              <a:rPr lang="en-US" altLang="ru-RU" sz="2600" dirty="0"/>
              <a:t> </a:t>
            </a:r>
            <a:r>
              <a:rPr lang="ru-RU" altLang="ru-RU" sz="2600" dirty="0"/>
              <a:t>перенаправляет сообщение в </a:t>
            </a:r>
            <a:r>
              <a:rPr lang="ru-RU" altLang="ru-RU" sz="2600" b="1" dirty="0"/>
              <a:t>оконную процедуру</a:t>
            </a:r>
            <a:r>
              <a:rPr lang="en-US" altLang="ru-RU" sz="2600" dirty="0"/>
              <a:t> </a:t>
            </a:r>
            <a:r>
              <a:rPr lang="ru-RU" altLang="ru-RU" sz="2600" dirty="0"/>
              <a:t>нужного окна</a:t>
            </a:r>
            <a:endParaRPr lang="ru-RU" altLang="ru-RU" sz="2600" b="1" dirty="0"/>
          </a:p>
          <a:p>
            <a:pPr eaLnBrk="1" hangingPunct="1">
              <a:lnSpc>
                <a:spcPct val="80000"/>
              </a:lnSpc>
            </a:pPr>
            <a:endParaRPr lang="ru-RU" alt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0EC034-10DD-4A15-BDF0-CAFE24D6416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Простейший цикл обработки сообщений</a:t>
            </a:r>
          </a:p>
        </p:txBody>
      </p:sp>
      <p:sp>
        <p:nvSpPr>
          <p:cNvPr id="44035" name="Rectangle 1">
            <a:extLst>
              <a:ext uri="{FF2B5EF4-FFF2-40B4-BE49-F238E27FC236}">
                <a16:creationId xmlns:a16="http://schemas.microsoft.com/office/drawing/2014/main" id="{70432E62-5F72-4D81-997E-E4AA85E0D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440" y="1434762"/>
            <a:ext cx="9793088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18097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BOOL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while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((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GetMessage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nullptr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0, 0)) != 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0)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{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if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== -1)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произошла ошибка - нужно обработать ее и, вероятно,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завершить работу приложения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</a:t>
            </a:r>
            <a:r>
              <a:rPr lang="ru-RU" altLang="ru-RU" b="1" dirty="0" err="1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else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{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Если это сообщение о нажатии виртуальной клавиши,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то добавляем в очередь сообщений сообщения, несущие информацию о</a:t>
            </a:r>
            <a:endParaRPr lang="ru-RU" altLang="ru-RU" i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коде вводимого пользователем символа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TranslateMessage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b="1" dirty="0"/>
          </a:p>
          <a:p>
            <a:r>
              <a:rPr lang="ru-RU" altLang="ru-RU" i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i="1" dirty="0">
                <a:solidFill>
                  <a:srgbClr val="008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передаем сообщение в соответствующую оконную процедуру</a:t>
            </a:r>
            <a:endParaRPr lang="ru-RU" altLang="ru-RU" i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	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DispatchMessage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ru-RU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);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	}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}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8C9D993-FD8B-4A50-B8E8-B7CED5760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F84E0D21-F5BD-4E0D-B9CA-E0089D66E3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b="1" dirty="0"/>
              <a:t>Оконная процедура</a:t>
            </a:r>
            <a:r>
              <a:rPr lang="ru-RU" dirty="0"/>
              <a:t> – функция внутри приложения, которая обрабатывает сообщения данного класса окон</a:t>
            </a:r>
          </a:p>
          <a:p>
            <a:pPr lvl="1" eaLnBrk="1" hangingPunct="1">
              <a:defRPr/>
            </a:pPr>
            <a:r>
              <a:rPr lang="ru-RU" dirty="0"/>
              <a:t>Функция </a:t>
            </a:r>
            <a:r>
              <a:rPr lang="en-US" b="1" dirty="0" err="1"/>
              <a:t>DispatchMessage</a:t>
            </a:r>
            <a:r>
              <a:rPr lang="ru-RU" dirty="0"/>
              <a:t> передаёт сообщение в соответствующую оконную процедуру</a:t>
            </a:r>
          </a:p>
          <a:p>
            <a:pPr eaLnBrk="1" hangingPunct="1">
              <a:defRPr/>
            </a:pPr>
            <a:r>
              <a:rPr lang="ru-RU" dirty="0"/>
              <a:t>Все окна одного класса по умолчанию используют одну и ту же оконную процедуру</a:t>
            </a:r>
          </a:p>
          <a:p>
            <a:pPr eaLnBrk="1" hangingPunct="1">
              <a:defRPr/>
            </a:pPr>
            <a:r>
              <a:rPr lang="ru-RU" dirty="0"/>
              <a:t>Поведение и внешний вид окна определяются реакцией оконной процедуры на получаемые сообщения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>
            <a:extLst>
              <a:ext uri="{FF2B5EF4-FFF2-40B4-BE49-F238E27FC236}">
                <a16:creationId xmlns:a16="http://schemas.microsoft.com/office/drawing/2014/main" id="{A5135562-9D43-4782-BBF2-C7E82CA1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Требования к оконной процедуре</a:t>
            </a:r>
          </a:p>
        </p:txBody>
      </p:sp>
      <p:sp>
        <p:nvSpPr>
          <p:cNvPr id="47107" name="Содержимое 2">
            <a:extLst>
              <a:ext uri="{FF2B5EF4-FFF2-40B4-BE49-F238E27FC236}">
                <a16:creationId xmlns:a16="http://schemas.microsoft.com/office/drawing/2014/main" id="{2B8310B0-FA2E-4B4E-9803-8F00E1F5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Оконная процедура обрабатывает сообщения многих окон одного класса</a:t>
            </a:r>
          </a:p>
          <a:p>
            <a:pPr lvl="1"/>
            <a:r>
              <a:rPr lang="ru-RU" altLang="ru-RU" dirty="0"/>
              <a:t>Умеренное использование глобальных переменных</a:t>
            </a:r>
          </a:p>
          <a:p>
            <a:r>
              <a:rPr lang="ru-RU" altLang="ru-RU" dirty="0"/>
              <a:t>Оконная процедура должна быть </a:t>
            </a:r>
            <a:r>
              <a:rPr lang="ru-RU" altLang="ru-RU" dirty="0">
                <a:solidFill>
                  <a:srgbClr val="FF0000"/>
                </a:solidFill>
              </a:rPr>
              <a:t>реентерабельной</a:t>
            </a:r>
          </a:p>
          <a:p>
            <a:pPr lvl="1"/>
            <a:r>
              <a:rPr lang="ru-RU" altLang="ru-RU" dirty="0"/>
              <a:t>Возможен неявный рекурсивный вызов оконной процедуры</a:t>
            </a:r>
          </a:p>
          <a:p>
            <a:pPr lvl="1"/>
            <a:r>
              <a:rPr lang="ru-RU" altLang="ru-RU" dirty="0"/>
              <a:t>Минимизируйте количество локальных переменных внутри оконной процедуры</a:t>
            </a:r>
          </a:p>
          <a:p>
            <a:pPr lvl="2"/>
            <a:r>
              <a:rPr lang="ru-RU" altLang="ru-RU" dirty="0"/>
              <a:t>Борьба со </a:t>
            </a:r>
            <a:r>
              <a:rPr lang="en-US" altLang="ru-RU" dirty="0"/>
              <a:t>Stack Overflow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17D2F18-F0A6-46F7-9FC8-D48D53294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Оконная процедура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4FF4566-AB97-4F64-B5C8-254D42CED3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Оконная процедура имеет следующий прототип:</a:t>
            </a:r>
          </a:p>
          <a:p>
            <a:pPr lvl="1"/>
            <a:r>
              <a:rPr lang="en-US" altLang="ru-RU" dirty="0">
                <a:latin typeface="Consolas" panose="020B0609020204030204" pitchFamily="49" charset="0"/>
              </a:rPr>
              <a:t>LRESULT CALLBACK </a:t>
            </a:r>
            <a:r>
              <a:rPr lang="en-US" altLang="ru-RU" dirty="0" err="1">
                <a:latin typeface="Consolas" panose="020B0609020204030204" pitchFamily="49" charset="0"/>
              </a:rPr>
              <a:t>WindowProc</a:t>
            </a:r>
            <a:r>
              <a:rPr lang="en-US" altLang="ru-RU" dirty="0">
                <a:latin typeface="Consolas" panose="020B0609020204030204" pitchFamily="49" charset="0"/>
              </a:rPr>
              <a:t>(</a:t>
            </a:r>
            <a:br>
              <a:rPr lang="en-US" altLang="ru-RU" dirty="0">
                <a:latin typeface="Consolas" panose="020B0609020204030204" pitchFamily="49" charset="0"/>
              </a:rPr>
            </a:br>
            <a:r>
              <a:rPr lang="en-US" altLang="ru-RU" dirty="0">
                <a:latin typeface="Consolas" panose="020B0609020204030204" pitchFamily="49" charset="0"/>
              </a:rPr>
              <a:t>	HWND </a:t>
            </a:r>
            <a:r>
              <a:rPr lang="en-US" altLang="ru-RU" dirty="0" err="1">
                <a:latin typeface="Consolas" panose="020B0609020204030204" pitchFamily="49" charset="0"/>
              </a:rPr>
              <a:t>hwnd</a:t>
            </a:r>
            <a:r>
              <a:rPr lang="en-US" altLang="ru-RU" dirty="0">
                <a:latin typeface="Consolas" panose="020B0609020204030204" pitchFamily="49" charset="0"/>
              </a:rPr>
              <a:t>,      // </a:t>
            </a:r>
            <a:r>
              <a:rPr lang="ru-RU" altLang="ru-RU" dirty="0">
                <a:latin typeface="Consolas" panose="020B0609020204030204" pitchFamily="49" charset="0"/>
              </a:rPr>
              <a:t>Окно-получатель сообщения</a:t>
            </a:r>
            <a:br>
              <a:rPr lang="en-US" altLang="ru-RU" dirty="0">
                <a:latin typeface="Consolas" panose="020B0609020204030204" pitchFamily="49" charset="0"/>
              </a:rPr>
            </a:br>
            <a:r>
              <a:rPr lang="en-US" altLang="ru-RU" dirty="0">
                <a:latin typeface="Consolas" panose="020B0609020204030204" pitchFamily="49" charset="0"/>
              </a:rPr>
              <a:t>	UINT </a:t>
            </a:r>
            <a:r>
              <a:rPr lang="en-US" altLang="ru-RU" dirty="0" err="1">
                <a:latin typeface="Consolas" panose="020B0609020204030204" pitchFamily="49" charset="0"/>
              </a:rPr>
              <a:t>uMsg</a:t>
            </a:r>
            <a:r>
              <a:rPr lang="en-US" altLang="ru-RU" dirty="0">
                <a:latin typeface="Consolas" panose="020B0609020204030204" pitchFamily="49" charset="0"/>
              </a:rPr>
              <a:t>, </a:t>
            </a:r>
            <a:r>
              <a:rPr lang="ru-RU" altLang="ru-RU" dirty="0">
                <a:latin typeface="Consolas" panose="020B0609020204030204" pitchFamily="49" charset="0"/>
              </a:rPr>
              <a:t>   </a:t>
            </a:r>
            <a:r>
              <a:rPr lang="en-US" altLang="ru-RU" dirty="0">
                <a:latin typeface="Consolas" panose="020B0609020204030204" pitchFamily="49" charset="0"/>
              </a:rPr>
              <a:t>  </a:t>
            </a:r>
            <a:r>
              <a:rPr lang="ru-RU" altLang="ru-RU" dirty="0">
                <a:latin typeface="Consolas" panose="020B0609020204030204" pitchFamily="49" charset="0"/>
              </a:rPr>
              <a:t>// Код сообщения</a:t>
            </a:r>
            <a:br>
              <a:rPr lang="en-US" altLang="ru-RU" dirty="0">
                <a:latin typeface="Consolas" panose="020B0609020204030204" pitchFamily="49" charset="0"/>
              </a:rPr>
            </a:br>
            <a:r>
              <a:rPr lang="en-US" altLang="ru-RU" dirty="0">
                <a:latin typeface="Consolas" panose="020B0609020204030204" pitchFamily="49" charset="0"/>
              </a:rPr>
              <a:t>	WPARAM </a:t>
            </a:r>
            <a:r>
              <a:rPr lang="en-US" altLang="ru-RU" dirty="0" err="1">
                <a:latin typeface="Consolas" panose="020B0609020204030204" pitchFamily="49" charset="0"/>
              </a:rPr>
              <a:t>wParam</a:t>
            </a:r>
            <a:r>
              <a:rPr lang="en-US" altLang="ru-RU" dirty="0">
                <a:latin typeface="Consolas" panose="020B0609020204030204" pitchFamily="49" charset="0"/>
              </a:rPr>
              <a:t>,  </a:t>
            </a:r>
            <a:r>
              <a:rPr lang="ru-RU" altLang="ru-RU" dirty="0">
                <a:latin typeface="Consolas" panose="020B0609020204030204" pitchFamily="49" charset="0"/>
              </a:rPr>
              <a:t>// Параметр </a:t>
            </a:r>
            <a:r>
              <a:rPr lang="en-US" altLang="ru-RU" dirty="0" err="1">
                <a:latin typeface="Consolas" panose="020B0609020204030204" pitchFamily="49" charset="0"/>
              </a:rPr>
              <a:t>wParam</a:t>
            </a:r>
            <a:br>
              <a:rPr lang="en-US" altLang="ru-RU" dirty="0">
                <a:latin typeface="Consolas" panose="020B0609020204030204" pitchFamily="49" charset="0"/>
              </a:rPr>
            </a:br>
            <a:r>
              <a:rPr lang="en-US" altLang="ru-RU" dirty="0">
                <a:latin typeface="Consolas" panose="020B0609020204030204" pitchFamily="49" charset="0"/>
              </a:rPr>
              <a:t>	LPARAM </a:t>
            </a:r>
            <a:r>
              <a:rPr lang="en-US" altLang="ru-RU" dirty="0" err="1">
                <a:latin typeface="Consolas" panose="020B0609020204030204" pitchFamily="49" charset="0"/>
              </a:rPr>
              <a:t>lParam</a:t>
            </a:r>
            <a:r>
              <a:rPr lang="en-US" altLang="ru-RU" dirty="0">
                <a:latin typeface="Consolas" panose="020B0609020204030204" pitchFamily="49" charset="0"/>
              </a:rPr>
              <a:t>); // </a:t>
            </a:r>
            <a:r>
              <a:rPr lang="ru-RU" altLang="ru-RU" dirty="0">
                <a:latin typeface="Consolas" panose="020B0609020204030204" pitchFamily="49" charset="0"/>
              </a:rPr>
              <a:t>Параметр </a:t>
            </a:r>
            <a:r>
              <a:rPr lang="en-US" altLang="ru-RU" dirty="0" err="1">
                <a:latin typeface="Consolas" panose="020B0609020204030204" pitchFamily="49" charset="0"/>
              </a:rPr>
              <a:t>lParam</a:t>
            </a:r>
            <a:endParaRPr lang="ru-RU" altLang="ru-RU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5CA1D76-0371-492A-AD18-F855CB173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процедура по умолчанию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2044093-9489-4679-928B-A4C870D6E4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Для многих оконных сообщений в системе предусмотрено поведение по умолчанию</a:t>
            </a:r>
          </a:p>
          <a:p>
            <a:pPr lvl="1" eaLnBrk="1" hangingPunct="1"/>
            <a:r>
              <a:rPr lang="ru-RU" altLang="ru-RU" dirty="0"/>
              <a:t>Перемещение окон</a:t>
            </a:r>
          </a:p>
          <a:p>
            <a:pPr lvl="1" eaLnBrk="1" hangingPunct="1"/>
            <a:r>
              <a:rPr lang="ru-RU" altLang="ru-RU" dirty="0"/>
              <a:t>Минимизация/максимизация</a:t>
            </a:r>
          </a:p>
          <a:p>
            <a:pPr lvl="1" eaLnBrk="1" hangingPunct="1"/>
            <a:r>
              <a:rPr lang="ru-RU" altLang="ru-RU" dirty="0"/>
              <a:t>Реакция на движения мыши</a:t>
            </a:r>
          </a:p>
          <a:p>
            <a:pPr eaLnBrk="1" hangingPunct="1"/>
            <a:r>
              <a:rPr lang="ru-RU" altLang="ru-RU" sz="2800" dirty="0"/>
              <a:t>Все сообщения, не обрабатываемые явно в оконной процедуре приложения, должны направляться в оконную процедуру по умолчанию</a:t>
            </a:r>
            <a:r>
              <a:rPr lang="en-US" altLang="ru-RU" sz="2800" dirty="0"/>
              <a:t> </a:t>
            </a:r>
            <a:r>
              <a:rPr lang="ru-RU" altLang="ru-RU" sz="2800" dirty="0"/>
              <a:t>при помощи вызова функции </a:t>
            </a:r>
            <a:r>
              <a:rPr lang="en-US" altLang="ru-RU" b="1" dirty="0" err="1">
                <a:hlinkClick r:id="rId3"/>
              </a:rPr>
              <a:t>DefWindowProc</a:t>
            </a:r>
            <a:endParaRPr lang="ru-RU" altLang="ru-RU" dirty="0"/>
          </a:p>
          <a:p>
            <a:pPr lvl="1"/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A5BEF08-684A-4A6B-B16F-DDEBEA02C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4800" dirty="0"/>
              <a:t>Пример простейшей оконной процедуры главного окна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47ABE-A7C7-4414-9FC8-A50687FC9ECD}"/>
              </a:ext>
            </a:extLst>
          </p:cNvPr>
          <p:cNvSpPr txBox="1"/>
          <p:nvPr/>
        </p:nvSpPr>
        <p:spPr>
          <a:xfrm>
            <a:off x="1559497" y="1858803"/>
            <a:ext cx="90009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LRESULT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CALLBACK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WindowProc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switch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WM_DESTROY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Помещаем сообщение WM_QUIT в очередь сообщений потока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PostQuitMessage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break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DefWindowProc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uMsg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lParam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0;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FF95D-9980-4540-B46F-D41D5249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dirty="0"/>
              <a:t>Приложения в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DBE9CD-8D5F-4FA1-A6CA-BABFFDD1B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ru-RU" dirty="0"/>
              <a:t>Консольные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BAE78-2B34-4ECD-9FCC-1DF79CCE1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 dirty="0"/>
              <a:t>При запуске система автоматически создаёт консоль или использует консоль запускающего приложения</a:t>
            </a:r>
          </a:p>
          <a:p>
            <a:r>
              <a:rPr lang="ru-RU" dirty="0"/>
              <a:t>Точка входа – функция </a:t>
            </a:r>
            <a:r>
              <a:rPr lang="en-US" dirty="0"/>
              <a:t>main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CE1A5BF-B31D-48BA-AC6A-F6893C357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ru-RU" dirty="0"/>
              <a:t>Графические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B36B67-1D01-4011-8DBA-452E2DC74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 dirty="0"/>
              <a:t>Приложение само должно создать окно нужного типа для вывода информации</a:t>
            </a:r>
            <a:endParaRPr lang="en-US" dirty="0"/>
          </a:p>
          <a:p>
            <a:r>
              <a:rPr lang="ru-RU" dirty="0"/>
              <a:t>Точка входа</a:t>
            </a:r>
            <a:r>
              <a:rPr lang="en-US" dirty="0"/>
              <a:t> – </a:t>
            </a:r>
            <a:r>
              <a:rPr lang="ru-RU" dirty="0"/>
              <a:t>функция </a:t>
            </a:r>
            <a:r>
              <a:rPr lang="en-US" dirty="0" err="1"/>
              <a:t>WinMain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273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2F877-60A1-ADE8-C7E6-DF4056EB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Вспомним цикл выборки сообщений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8F603-F381-C386-3E0B-C41DCC00CC18}"/>
              </a:ext>
            </a:extLst>
          </p:cNvPr>
          <p:cNvSpPr txBox="1"/>
          <p:nvPr/>
        </p:nvSpPr>
        <p:spPr>
          <a:xfrm>
            <a:off x="838200" y="1556792"/>
            <a:ext cx="8305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BOOL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;</a:t>
            </a:r>
            <a:endParaRPr lang="ru-RU" altLang="ru-RU" b="1" dirty="0"/>
          </a:p>
          <a:p>
            <a:r>
              <a:rPr lang="en-US" altLang="ru-RU" b="1" dirty="0">
                <a:solidFill>
                  <a:srgbClr val="0000FF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while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((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res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=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GetMessage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(&amp;</a:t>
            </a:r>
            <a:r>
              <a:rPr lang="en-US" altLang="ru-RU" b="1" dirty="0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msg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lang="en-US" altLang="ru-RU" b="1" dirty="0" err="1">
                <a:solidFill>
                  <a:srgbClr val="010001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nullptr</a:t>
            </a:r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, 0, 0)) != </a:t>
            </a:r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0)</a:t>
            </a:r>
            <a:endParaRPr lang="ru-RU" altLang="ru-RU" b="1" dirty="0"/>
          </a:p>
          <a:p>
            <a:r>
              <a:rPr lang="ru-RU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{</a:t>
            </a:r>
            <a:endParaRPr lang="en-US" altLang="ru-RU" b="1" dirty="0">
              <a:latin typeface="Courier New" panose="02070309020205020404" pitchFamily="49" charset="0"/>
              <a:cs typeface="Calibri" panose="020F0502020204030204" pitchFamily="34" charset="0"/>
            </a:endParaRPr>
          </a:p>
          <a:p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    …</a:t>
            </a:r>
          </a:p>
          <a:p>
            <a:r>
              <a:rPr lang="en-US" altLang="ru-RU" b="1" dirty="0">
                <a:latin typeface="Courier New" panose="02070309020205020404" pitchFamily="49" charset="0"/>
                <a:cs typeface="Calibri" panose="020F0502020204030204" pitchFamily="34" charset="0"/>
              </a:rPr>
              <a:t>}</a:t>
            </a:r>
            <a:endParaRPr lang="ru-RU" alt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63C3C-EF13-9F39-8B4A-2AE918BD0DDE}"/>
              </a:ext>
            </a:extLst>
          </p:cNvPr>
          <p:cNvSpPr txBox="1"/>
          <p:nvPr/>
        </p:nvSpPr>
        <p:spPr>
          <a:xfrm>
            <a:off x="838199" y="3933056"/>
            <a:ext cx="8831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2"/>
              </a:rPr>
              <a:t>GetMessage</a:t>
            </a:r>
            <a:endParaRPr lang="en-US" b="1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If the function retrieves a message other than 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WM_QUIT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the return value is nonzero.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If the function retrieves the 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WM_QUIT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message, the return value is zero.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101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00B0B8-9B0E-4D7B-B927-7F405341956E}"/>
              </a:ext>
            </a:extLst>
          </p:cNvPr>
          <p:cNvSpPr txBox="1"/>
          <p:nvPr/>
        </p:nvSpPr>
        <p:spPr>
          <a:xfrm>
            <a:off x="1981200" y="2060849"/>
            <a:ext cx="8305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WINAPI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WinMain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hPrevInstance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LPSTR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/*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lpCmdLine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RegisterWndClass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HWND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hInstance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ru-RU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1;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8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Показываем главное окно приложения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ShowWindow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nCmdShow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UpdateWindow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hMainWindow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0000FF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MainLoop</a:t>
            </a: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3D1D346-0280-497C-85F8-6B923FF1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всё вместе</a:t>
            </a:r>
          </a:p>
        </p:txBody>
      </p:sp>
    </p:spTree>
    <p:extLst>
      <p:ext uri="{BB962C8B-B14F-4D97-AF65-F5344CB8AC3E}">
        <p14:creationId xmlns:p14="http://schemas.microsoft.com/office/powerpoint/2010/main" val="6689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A0D906-3294-401C-A16D-3230A6C9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914F17D-2056-4084-B241-E903C7D4C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672" y="1869398"/>
            <a:ext cx="5904656" cy="4632678"/>
          </a:xfrm>
        </p:spPr>
      </p:pic>
    </p:spTree>
    <p:extLst>
      <p:ext uri="{BB962C8B-B14F-4D97-AF65-F5344CB8AC3E}">
        <p14:creationId xmlns:p14="http://schemas.microsoft.com/office/powerpoint/2010/main" val="4182003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B3786-7641-A52C-0F37-02BEFA1F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связать экземпляр </a:t>
            </a:r>
            <a:r>
              <a:rPr lang="en-US" dirty="0"/>
              <a:t>C++ </a:t>
            </a:r>
            <a:r>
              <a:rPr lang="ru-RU" dirty="0"/>
              <a:t>класса</a:t>
            </a:r>
            <a:r>
              <a:rPr lang="en-US" dirty="0"/>
              <a:t> </a:t>
            </a:r>
            <a:r>
              <a:rPr lang="ru-RU" dirty="0"/>
              <a:t>с окном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E467B4-00B9-3CF7-6FB2-4CB87093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Создав окно, сохранить адрес экземпляра в данных окна, используя </a:t>
            </a:r>
            <a:r>
              <a:rPr lang="en-US" dirty="0" err="1"/>
              <a:t>SetWindowLongPtr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</a:t>
            </a:r>
            <a:r>
              <a:rPr lang="en-US" b="1" dirty="0"/>
              <a:t>GWLP_USERDATA</a:t>
            </a:r>
            <a:r>
              <a:rPr lang="en-US" dirty="0"/>
              <a:t>, </a:t>
            </a:r>
            <a:r>
              <a:rPr lang="en-US" dirty="0" err="1"/>
              <a:t>addr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Сделать оконную процедуру статическим методом класса</a:t>
            </a:r>
          </a:p>
          <a:p>
            <a:pPr lvl="1"/>
            <a:r>
              <a:rPr lang="ru-RU" dirty="0"/>
              <a:t>Статические методы могут конвертироваться указатели на функции</a:t>
            </a:r>
          </a:p>
          <a:p>
            <a:r>
              <a:rPr lang="ru-RU" dirty="0"/>
              <a:t>В оконной процедуре извлечь адрес окна функцией </a:t>
            </a:r>
            <a:r>
              <a:rPr lang="en-US" dirty="0" err="1"/>
              <a:t>GetWindowLongPtr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GWLP_USERDATA) </a:t>
            </a:r>
            <a:r>
              <a:rPr lang="ru-RU" dirty="0"/>
              <a:t>и преобразовать его к указателю на нужный класс</a:t>
            </a:r>
          </a:p>
          <a:p>
            <a:r>
              <a:rPr lang="ru-RU" dirty="0"/>
              <a:t>Вызвать метод класса</a:t>
            </a:r>
          </a:p>
        </p:txBody>
      </p:sp>
    </p:spTree>
    <p:extLst>
      <p:ext uri="{BB962C8B-B14F-4D97-AF65-F5344CB8AC3E}">
        <p14:creationId xmlns:p14="http://schemas.microsoft.com/office/powerpoint/2010/main" val="4039455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22C4A0-BB08-B8D7-9810-3946B55A4C51}"/>
              </a:ext>
            </a:extLst>
          </p:cNvPr>
          <p:cNvSpPr txBox="1"/>
          <p:nvPr/>
        </p:nvSpPr>
        <p:spPr>
          <a:xfrm>
            <a:off x="0" y="0"/>
            <a:ext cx="12192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Window&gt;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WindowImpl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Base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Create(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WCHAR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RegisterWindowClassOnce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HWND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CreateWindowW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szWindowClass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title, WS_OVERLAPPEDWINDOW,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CW_USEDEFAULT,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CW_USEDEFAULT,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/* 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lpParam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 */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"Failed to create window"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RegisterWindowClassOnce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394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FBACCA-1208-EE6C-356A-F3E607CA00BD}"/>
              </a:ext>
            </a:extLst>
          </p:cNvPr>
          <p:cNvSpPr txBox="1"/>
          <p:nvPr/>
        </p:nvSpPr>
        <p:spPr>
          <a:xfrm>
            <a:off x="0" y="0"/>
            <a:ext cx="12192000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RegisterWindowClassOnce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ClassRegistrator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ClassRegistrator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WNDCLASSEXW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wcex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…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7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wcex.lpfnWndProc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WndProcThunk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RegisterClassExW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wcex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"Failed to register class"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};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ClassRegistrator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registrator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hInstance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Переходник оконной процедуры. Он должен определить по дескриптору окна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адрес связанного с окном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C++-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класса и передать управление оконной процедуре класса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LRESULT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WndProcThunk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124486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0DBFEE-0C68-7B12-AB08-A2C6F80962B8}"/>
              </a:ext>
            </a:extLst>
          </p:cNvPr>
          <p:cNvSpPr txBox="1"/>
          <p:nvPr/>
        </p:nvSpPr>
        <p:spPr>
          <a:xfrm>
            <a:off x="0" y="0"/>
            <a:ext cx="12192000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LRESULT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WndProcThunk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WindowImpl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700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WM_NCCREATE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Извлекаем адрес экземпляра окна из поля </a:t>
            </a:r>
            <a:r>
              <a:rPr lang="en-US" sz="17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lpCreateParams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createParams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reinterpret_cast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LPCREATESTRUCT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lpCreateParams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WindowImpl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*&gt;(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createParams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Помещаем адрес экземпляра окна в поле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USERDATA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1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SetWindowLongPtr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1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1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GWLP_USERDATA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reinterpret_cast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1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LONG_PTR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700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createParams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?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: </a:t>
            </a:r>
            <a:r>
              <a:rPr lang="en-US" sz="17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reinterpret_cast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1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WindowImpl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*&gt;(</a:t>
            </a:r>
            <a:r>
              <a:rPr lang="en-US" sz="1700" b="1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GetWindowLongPtr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1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1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GWLP_USERDATA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thisPtr</a:t>
            </a:r>
            <a:r>
              <a:rPr lang="en-US" sz="17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700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ThisWndProc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</a:t>
            </a:r>
            <a:r>
              <a:rPr lang="en-US" sz="1700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DefWindowProc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wnd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 LRESULT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ThisWndProc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213811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1AAA9B-8A91-D232-8D7C-3270CDA1680B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ThisWndProc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HANDLE_MSG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HANDLE_MSG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WM_COMMAND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OnCommand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HANDLE_MSG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WM_DESTROY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OnDestroy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HANDLE_MSG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HANDLE_MSG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WM_LBUTTONUP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OnLButtonUp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</a:t>
            </a:r>
            <a:r>
              <a:rPr lang="en-US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DefWindowProc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lParam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OnLButtonUp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/*x*/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/*y*/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keyFlags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81655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C4C5D-76A0-7F71-8055-7BE7F3A9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связать </a:t>
            </a:r>
            <a:r>
              <a:rPr lang="en-US" dirty="0"/>
              <a:t>C++ </a:t>
            </a:r>
            <a:r>
              <a:rPr lang="ru-RU" dirty="0"/>
              <a:t>класс с окном (простой способ)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1F34B7-91C9-DCBF-F90F-03B20791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Использовать </a:t>
            </a:r>
            <a:r>
              <a:rPr lang="en-US" dirty="0"/>
              <a:t>UI-</a:t>
            </a:r>
            <a:r>
              <a:rPr lang="ru-RU" dirty="0"/>
              <a:t>библиотеку или фреймворк</a:t>
            </a:r>
          </a:p>
          <a:p>
            <a:pPr lvl="1"/>
            <a:r>
              <a:rPr lang="en-US" dirty="0"/>
              <a:t>WTL</a:t>
            </a:r>
          </a:p>
          <a:p>
            <a:pPr lvl="1"/>
            <a:r>
              <a:rPr lang="en-US" dirty="0"/>
              <a:t>MFC</a:t>
            </a:r>
          </a:p>
          <a:p>
            <a:pPr lvl="1"/>
            <a:r>
              <a:rPr lang="en-US" dirty="0" err="1"/>
              <a:t>wxWidgets</a:t>
            </a:r>
            <a:endParaRPr lang="en-US" dirty="0"/>
          </a:p>
          <a:p>
            <a:pPr lvl="1"/>
            <a:r>
              <a:rPr lang="en-US" dirty="0"/>
              <a:t>Qt</a:t>
            </a:r>
          </a:p>
          <a:p>
            <a:pPr lvl="1"/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2762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6542156-D777-4423-83D0-D4D3AFE1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/>
              <a:t>Часто используемые сообщения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92C9E-B2E7-19D8-644C-86CEC750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48D6EA9-F98C-4A38-BC8D-3B75F54D5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 dirty="0"/>
              <a:t>Содержимое </a:t>
            </a:r>
            <a:r>
              <a:rPr lang="en-US" altLang="ru-RU" dirty="0" err="1"/>
              <a:t>WinMain</a:t>
            </a:r>
            <a:r>
              <a:rPr lang="en-US" altLang="ru-RU" dirty="0"/>
              <a:t>()</a:t>
            </a:r>
            <a:endParaRPr lang="ru-RU" altLang="ru-RU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39D2AB2-653B-4515-B724-35D684B3E1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Инициализация приложения</a:t>
            </a:r>
          </a:p>
          <a:p>
            <a:r>
              <a:rPr lang="ru-RU" altLang="ru-RU" dirty="0"/>
              <a:t>Отображение главного окна (или окон) приложения</a:t>
            </a:r>
          </a:p>
          <a:p>
            <a:r>
              <a:rPr lang="ru-RU" altLang="ru-RU" dirty="0"/>
              <a:t>Цикл выборки и обработки сообщений</a:t>
            </a:r>
          </a:p>
          <a:p>
            <a:r>
              <a:rPr lang="ru-RU" altLang="ru-RU" dirty="0"/>
              <a:t>Возврат целочисленного значения в операционную систему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7C70A711-C30D-449B-A4A2-C3B410A67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WM_CREATE</a:t>
            </a:r>
            <a:endParaRPr lang="ru-RU" altLang="ru-RU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75B479E-7289-4EAB-B610-1D9C68BF2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Уведомление о создании экземпляра окна.</a:t>
            </a:r>
          </a:p>
          <a:p>
            <a:pPr eaLnBrk="1" hangingPunct="1"/>
            <a:r>
              <a:rPr lang="ru-RU" altLang="ru-RU" dirty="0"/>
              <a:t>Вызывается в ходе создания окна при помощи </a:t>
            </a:r>
            <a:r>
              <a:rPr lang="en-US" altLang="ru-RU" dirty="0" err="1"/>
              <a:t>CreateWindowEx</a:t>
            </a:r>
            <a:r>
              <a:rPr lang="ru-RU" altLang="ru-RU" dirty="0"/>
              <a:t>()</a:t>
            </a:r>
            <a:endParaRPr lang="en-US" altLang="ru-RU" dirty="0"/>
          </a:p>
          <a:p>
            <a:pPr eaLnBrk="1" hangingPunct="1"/>
            <a:r>
              <a:rPr lang="ru-RU" altLang="ru-RU" dirty="0"/>
              <a:t>В обработчике сообщения можно выполнить дополнительную инициализацию окна</a:t>
            </a:r>
          </a:p>
          <a:p>
            <a:pPr lvl="1" eaLnBrk="1" hangingPunct="1"/>
            <a:endParaRPr lang="ru-RU" altLang="ru-RU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0216CC1-A29D-48BB-9590-D8CCF193A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WM_MOVE</a:t>
            </a:r>
            <a:endParaRPr lang="ru-RU" altLang="ru-RU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55302B6D-AE67-42BB-83F6-4587D41D06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его перемещения</a:t>
            </a:r>
            <a:endParaRPr lang="en-US" altLang="ru-RU"/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WM_MOVING</a:t>
            </a:r>
            <a:r>
              <a:rPr lang="en-US" altLang="ru-RU"/>
              <a:t> </a:t>
            </a:r>
            <a:r>
              <a:rPr lang="ru-RU" altLang="ru-RU"/>
              <a:t>посылается окну во время его перемещения</a:t>
            </a:r>
          </a:p>
          <a:p>
            <a:pPr lvl="1" eaLnBrk="1" hangingPunct="1"/>
            <a:r>
              <a:rPr lang="ru-RU" altLang="ru-RU"/>
              <a:t>Приложение может изменить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402BFB3-A804-466F-867B-6D0F78074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WM_SIZE</a:t>
            </a:r>
            <a:endParaRPr lang="ru-RU" altLang="ru-RU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80073E1-038E-4216-BB2C-17AAA18282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Посылается окну </a:t>
            </a:r>
            <a:r>
              <a:rPr lang="ru-RU" altLang="ru-RU" b="1"/>
              <a:t>после</a:t>
            </a:r>
            <a:r>
              <a:rPr lang="ru-RU" altLang="ru-RU"/>
              <a:t> изменения его размеров</a:t>
            </a:r>
          </a:p>
          <a:p>
            <a:pPr eaLnBrk="1" hangingPunct="1"/>
            <a:r>
              <a:rPr lang="ru-RU" altLang="ru-RU"/>
              <a:t>Сообщение </a:t>
            </a:r>
            <a:r>
              <a:rPr lang="en-US" altLang="ru-RU" b="1"/>
              <a:t>WM_SIZING</a:t>
            </a:r>
            <a:r>
              <a:rPr lang="en-US" altLang="ru-RU"/>
              <a:t> </a:t>
            </a:r>
            <a:r>
              <a:rPr lang="ru-RU" altLang="ru-RU"/>
              <a:t>посылается </a:t>
            </a:r>
            <a:r>
              <a:rPr lang="ru-RU" altLang="ru-RU" b="1"/>
              <a:t>во время</a:t>
            </a:r>
            <a:r>
              <a:rPr lang="ru-RU" altLang="ru-RU"/>
              <a:t> изменения размеров окна</a:t>
            </a:r>
          </a:p>
          <a:p>
            <a:pPr lvl="1" eaLnBrk="1" hangingPunct="1"/>
            <a:r>
              <a:rPr lang="ru-RU" altLang="ru-RU"/>
              <a:t>Приложение может изменить размеры и положение окна в обработчике данного сообщения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A9854D35-7F8B-4ED7-806C-CBDC519097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/>
              <a:t>Особенности графического вывода в многозадачной среде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2FE1285-3BD5-4A9A-A72B-AA53A057C5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В многозадачных ОС одновременно могут работать несколько приложений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Приложения создают окна, которые используют общую площадь экрана монитора</a:t>
            </a:r>
            <a:r>
              <a:rPr lang="en-US" altLang="ru-RU" dirty="0"/>
              <a:t>, </a:t>
            </a:r>
            <a:r>
              <a:rPr lang="ru-RU" altLang="ru-RU" dirty="0"/>
              <a:t>перекрывая друг друга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DE334D5-6102-42BC-BE4C-7A564B6A99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Эта ситуация динамически изменяется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03327377-F117-4CF2-A72E-C86CAD33A4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Подобно тому, как на обычном столе человек может перекладывать бумажные документы с места на место, пользователь графической ОС может  переключаться между окнами, перемещать их по экрану</a:t>
            </a:r>
          </a:p>
          <a:p>
            <a:pPr lvl="1"/>
            <a:r>
              <a:rPr lang="ru-RU" altLang="ru-RU" dirty="0"/>
              <a:t>При этом ранее закрытые области экрана и окон должны своевременно показывать пользователю ранее скрытую часть информации</a:t>
            </a:r>
          </a:p>
          <a:p>
            <a:pPr lvl="1"/>
            <a:r>
              <a:rPr lang="ru-RU" altLang="ru-RU" dirty="0"/>
              <a:t>Такой подход позволяет обеспечить интуитивно понятное поведение графического интерфейса пользователя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B2A40023-BD6E-4C92-BA66-675DD9B05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>
            <a:extLst>
              <a:ext uri="{FF2B5EF4-FFF2-40B4-BE49-F238E27FC236}">
                <a16:creationId xmlns:a16="http://schemas.microsoft.com/office/drawing/2014/main" id="{1B285597-5684-41CD-BD67-E41B8315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354139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4">
            <a:extLst>
              <a:ext uri="{FF2B5EF4-FFF2-40B4-BE49-F238E27FC236}">
                <a16:creationId xmlns:a16="http://schemas.microsoft.com/office/drawing/2014/main" id="{F2C20271-6F5B-4963-BFAA-9A5BA17F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6" y="2419351"/>
            <a:ext cx="412591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5">
            <a:extLst>
              <a:ext uri="{FF2B5EF4-FFF2-40B4-BE49-F238E27FC236}">
                <a16:creationId xmlns:a16="http://schemas.microsoft.com/office/drawing/2014/main" id="{4F93141E-7C6E-4EF6-A763-B25EC4E4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354139"/>
            <a:ext cx="26924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-0.26545 -0.1958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-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49AF4AC-509E-48EC-8CD6-9EEA8406B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Роль операционной системы</a:t>
            </a:r>
            <a:r>
              <a:rPr lang="en-US" altLang="ru-RU"/>
              <a:t> Windows</a:t>
            </a:r>
            <a:endParaRPr lang="ru-RU" altLang="ru-RU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ACA13253-9313-4B67-81B7-06B1B67CBA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ОС </a:t>
            </a:r>
            <a:r>
              <a:rPr lang="en-US" altLang="ru-RU" sz="2800"/>
              <a:t>Windows</a:t>
            </a:r>
            <a:r>
              <a:rPr lang="ru-RU" altLang="ru-RU" sz="2800"/>
              <a:t> хранит информацию обо всех окнах в системе</a:t>
            </a:r>
          </a:p>
          <a:p>
            <a:pPr lvl="1" eaLnBrk="1" hangingPunct="1"/>
            <a:r>
              <a:rPr lang="ru-RU" altLang="ru-RU"/>
              <a:t>Пользовательские приложения не имеют прямого доступа к этой информации</a:t>
            </a:r>
          </a:p>
          <a:p>
            <a:pPr lvl="1" eaLnBrk="1" hangingPunct="1"/>
            <a:r>
              <a:rPr lang="ru-RU" altLang="ru-RU"/>
              <a:t>Все операции над окнами возможны только через функции ОС, принимающие </a:t>
            </a:r>
            <a:r>
              <a:rPr lang="ru-RU" altLang="ru-RU" b="1"/>
              <a:t>дескриптор окна</a:t>
            </a:r>
          </a:p>
          <a:p>
            <a:pPr lvl="1" eaLnBrk="1" hangingPunct="1"/>
            <a:r>
              <a:rPr lang="en-US" altLang="ru-RU"/>
              <a:t>Windows </a:t>
            </a:r>
            <a:r>
              <a:rPr lang="ru-RU" altLang="ru-RU"/>
              <a:t>отслеживает изменения во взаимном положении окон, определяет области требующие перерисовки и уведомляет приложения посредством отсылки сообщений</a:t>
            </a:r>
            <a:endParaRPr lang="ru-RU" altLang="ru-R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F615903E-6102-4F49-9E2C-78A54C9F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265"/>
            <a:ext cx="12192000" cy="914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>
            <a:extLst>
              <a:ext uri="{FF2B5EF4-FFF2-40B4-BE49-F238E27FC236}">
                <a16:creationId xmlns:a16="http://schemas.microsoft.com/office/drawing/2014/main" id="{D857E4B0-39E2-4600-A359-5FA35628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4">
            <a:extLst>
              <a:ext uri="{FF2B5EF4-FFF2-40B4-BE49-F238E27FC236}">
                <a16:creationId xmlns:a16="http://schemas.microsoft.com/office/drawing/2014/main" id="{BF7022A3-9DDB-4370-9F58-8662C74F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5">
            <a:extLst>
              <a:ext uri="{FF2B5EF4-FFF2-40B4-BE49-F238E27FC236}">
                <a16:creationId xmlns:a16="http://schemas.microsoft.com/office/drawing/2014/main" id="{8F233F10-AA19-4611-BA2F-DC68C0A1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5"/>
            <a:ext cx="360838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6">
            <a:extLst>
              <a:ext uri="{FF2B5EF4-FFF2-40B4-BE49-F238E27FC236}">
                <a16:creationId xmlns:a16="http://schemas.microsoft.com/office/drawing/2014/main" id="{379CA152-C439-4BCD-8F18-01956FD4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2214563"/>
            <a:ext cx="360838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1" name="Rectangle 7" descr="Широкий диагональный 2">
            <a:extLst>
              <a:ext uri="{FF2B5EF4-FFF2-40B4-BE49-F238E27FC236}">
                <a16:creationId xmlns:a16="http://schemas.microsoft.com/office/drawing/2014/main" id="{1BA1446B-CBCB-496A-B969-A20689DDA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2205039"/>
            <a:ext cx="2016125" cy="276542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8072" name="AutoShape 8">
            <a:extLst>
              <a:ext uri="{FF2B5EF4-FFF2-40B4-BE49-F238E27FC236}">
                <a16:creationId xmlns:a16="http://schemas.microsoft.com/office/drawing/2014/main" id="{A78EC848-5452-4228-AEEF-4AB65F95F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1" y="5445126"/>
            <a:ext cx="2951163" cy="720725"/>
          </a:xfrm>
          <a:prstGeom prst="wedgeRectCallout">
            <a:avLst>
              <a:gd name="adj1" fmla="val -36713"/>
              <a:gd name="adj2" fmla="val -165199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Недействительная область</a:t>
            </a:r>
            <a:r>
              <a:rPr lang="en-US" altLang="ru-RU" sz="2000"/>
              <a:t> </a:t>
            </a:r>
            <a:r>
              <a:rPr lang="ru-RU" altLang="ru-RU" sz="2000"/>
              <a:t>окна</a:t>
            </a:r>
          </a:p>
        </p:txBody>
      </p:sp>
      <p:sp>
        <p:nvSpPr>
          <p:cNvPr id="88073" name="Rectangle 9">
            <a:extLst>
              <a:ext uri="{FF2B5EF4-FFF2-40B4-BE49-F238E27FC236}">
                <a16:creationId xmlns:a16="http://schemas.microsoft.com/office/drawing/2014/main" id="{7CBF2F77-DD59-48EF-BE12-7C7607E2D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8" y="3284538"/>
            <a:ext cx="2087562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88074" name="Rectangle 10">
            <a:extLst>
              <a:ext uri="{FF2B5EF4-FFF2-40B4-BE49-F238E27FC236}">
                <a16:creationId xmlns:a16="http://schemas.microsoft.com/office/drawing/2014/main" id="{13D58A60-4913-4EF7-A0CE-C95A902EE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4" y="3284538"/>
            <a:ext cx="1800225" cy="431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88075" name="AutoShape 11">
            <a:extLst>
              <a:ext uri="{FF2B5EF4-FFF2-40B4-BE49-F238E27FC236}">
                <a16:creationId xmlns:a16="http://schemas.microsoft.com/office/drawing/2014/main" id="{6D808E10-C820-4CE1-8E34-82023392A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3789363"/>
            <a:ext cx="2951163" cy="792162"/>
          </a:xfrm>
          <a:prstGeom prst="wedgeRectCallout">
            <a:avLst>
              <a:gd name="adj1" fmla="val 66782"/>
              <a:gd name="adj2" fmla="val -290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Приложение очищает задний фон окна</a:t>
            </a:r>
          </a:p>
        </p:txBody>
      </p:sp>
      <p:sp>
        <p:nvSpPr>
          <p:cNvPr id="88076" name="AutoShape 12">
            <a:extLst>
              <a:ext uri="{FF2B5EF4-FFF2-40B4-BE49-F238E27FC236}">
                <a16:creationId xmlns:a16="http://schemas.microsoft.com/office/drawing/2014/main" id="{64471472-E0BC-4F7F-930A-F64E3161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620714"/>
            <a:ext cx="3673475" cy="1081087"/>
          </a:xfrm>
          <a:prstGeom prst="wedgeRectCallout">
            <a:avLst>
              <a:gd name="adj1" fmla="val -64306"/>
              <a:gd name="adj2" fmla="val 187593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dirty="0"/>
              <a:t>Приложение рисует содержимое окна</a:t>
            </a:r>
          </a:p>
        </p:txBody>
      </p:sp>
      <p:sp>
        <p:nvSpPr>
          <p:cNvPr id="88077" name="AutoShape 13">
            <a:extLst>
              <a:ext uri="{FF2B5EF4-FFF2-40B4-BE49-F238E27FC236}">
                <a16:creationId xmlns:a16="http://schemas.microsoft.com/office/drawing/2014/main" id="{5C67EF5B-0BA8-49C1-9451-646DA6D4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5300663"/>
            <a:ext cx="4032250" cy="863600"/>
          </a:xfrm>
          <a:prstGeom prst="wedgeRectCallout">
            <a:avLst>
              <a:gd name="adj1" fmla="val 36417"/>
              <a:gd name="adj2" fmla="val -14669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/>
              <a:t>Область окна требующая отрисовки содержимого</a:t>
            </a:r>
          </a:p>
        </p:txBody>
      </p:sp>
      <p:pic>
        <p:nvPicPr>
          <p:cNvPr id="88078" name="Popup Menu" descr="popup">
            <a:extLst>
              <a:ext uri="{FF2B5EF4-FFF2-40B4-BE49-F238E27FC236}">
                <a16:creationId xmlns:a16="http://schemas.microsoft.com/office/drawing/2014/main" id="{D8E789A5-3820-4659-959E-47A0C7AD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76475"/>
            <a:ext cx="11811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9" name="Cursor" descr="cursor">
            <a:extLst>
              <a:ext uri="{FF2B5EF4-FFF2-40B4-BE49-F238E27FC236}">
                <a16:creationId xmlns:a16="http://schemas.microsoft.com/office/drawing/2014/main" id="{AB7D7CC0-512F-4B2D-B945-48CE6BB0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6" y="3429000"/>
            <a:ext cx="180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C -0.03178 0.01643 -0.128 0.07245 -0.16446 0.09699 C -0.20131 0.12152 -0.20795 0.13356 -0.21433 0.14259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32 0.14259 C -0.20156 0.14398 -0.17981 0.15509 -0.14231 0.13541 C -0.10468 0.11551 -0.01888 0.05926 0.01081 0.02453 C 0.04063 -0.00996 0.03828 -0.04283 0.03685 -0.07199 C 0.03542 -0.10116 0.00925 -0.13473 0.00209 -0.15116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-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15116 C -0.00195 -0.15324 -0.01484 -0.15949 -0.02122 -0.16204 C -0.02734 -0.16459 -0.0332 -0.16574 -0.03619 -0.16667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1" grpId="0" animBg="1"/>
      <p:bldP spid="88071" grpId="1" animBg="1"/>
      <p:bldP spid="88072" grpId="0" animBg="1"/>
      <p:bldP spid="88072" grpId="1" animBg="1"/>
      <p:bldP spid="88073" grpId="0" animBg="1"/>
      <p:bldP spid="88073" grpId="1" animBg="1"/>
      <p:bldP spid="88074" grpId="0" animBg="1"/>
      <p:bldP spid="88074" grpId="1" animBg="1"/>
      <p:bldP spid="88075" grpId="0" animBg="1"/>
      <p:bldP spid="88075" grpId="1" animBg="1"/>
      <p:bldP spid="88076" grpId="0" animBg="1"/>
      <p:bldP spid="88076" grpId="1" animBg="1"/>
      <p:bldP spid="88077" grpId="0" animBg="1"/>
      <p:bldP spid="88077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19F74263-6938-4C5E-A94A-99DF17A56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WM_ERASEBKGND</a:t>
            </a:r>
            <a:endParaRPr lang="ru-RU" altLang="ru-RU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B5EAB64-4B85-465F-BC05-C137B1141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/>
              <a:t>Посылается окну в тот момент, когда его фон должен быть очищен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Это подготовка недействительной области окна к отрисовке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Приложение может использовать это сообщение для заполнения заднего фона окна каким-нибудь узором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Оконная процедура по умолчанию просто заполняет задний фон кистью, указанной при регистрации класса окна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24036FF-4DC7-4C94-AD5D-E36FCD2B3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ru-RU"/>
              <a:t>Сообщение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BDEE927-CFA3-4F0D-9793-A8411D3D0D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ru-RU" dirty="0"/>
              <a:t>Посылается окну в том случае, когда какая-то часть его клиентской области требует перерисовки</a:t>
            </a:r>
          </a:p>
          <a:p>
            <a:pPr lvl="1"/>
            <a:r>
              <a:rPr lang="ru-RU" altLang="ru-RU" dirty="0"/>
              <a:t>Приложение вызывало функцию </a:t>
            </a:r>
            <a:r>
              <a:rPr lang="en-US" altLang="ru-RU" dirty="0" err="1"/>
              <a:t>RedrawWindow</a:t>
            </a:r>
            <a:r>
              <a:rPr lang="en-US" altLang="ru-RU" dirty="0"/>
              <a:t>() </a:t>
            </a:r>
            <a:r>
              <a:rPr lang="ru-RU" altLang="ru-RU" dirty="0"/>
              <a:t>или </a:t>
            </a:r>
            <a:r>
              <a:rPr lang="en-US" altLang="ru-RU" dirty="0" err="1"/>
              <a:t>UpdateWindow</a:t>
            </a:r>
            <a:r>
              <a:rPr lang="en-US" altLang="ru-RU" dirty="0"/>
              <a:t>()</a:t>
            </a:r>
          </a:p>
          <a:p>
            <a:pPr lvl="1"/>
            <a:r>
              <a:rPr lang="ru-RU" altLang="ru-RU" dirty="0"/>
              <a:t>Область окна стала недействительной при сворачивании</a:t>
            </a:r>
            <a:r>
              <a:rPr lang="en-US" altLang="ru-RU" dirty="0"/>
              <a:t>/</a:t>
            </a:r>
            <a:r>
              <a:rPr lang="ru-RU" altLang="ru-RU" dirty="0"/>
              <a:t>перемещении окна на верхнем уровне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E81D3CE-0E55-419C-A0BC-57891DEDA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r>
              <a:rPr lang="ru-RU"/>
              <a:t>Простейшее приложение </a:t>
            </a:r>
            <a:r>
              <a:rPr lang="en-US"/>
              <a:t>Windows</a:t>
            </a:r>
            <a:endParaRPr lang="ru-RU"/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F66CBCC0-0386-4A38-9B60-47AC023B9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41514"/>
            <a:ext cx="10658399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441325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defTabSz="441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APIENTRY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WinMain</a:t>
            </a:r>
            <a:r>
              <a:rPr lang="ru-RU" altLang="ru-RU" sz="2000" b="1" dirty="0">
                <a:latin typeface="Courier New" panose="02070309020205020404" pitchFamily="49" charset="0"/>
              </a:rPr>
              <a:t>(HINSTANCE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HINSTANCE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hPrevInstance</a:t>
            </a:r>
            <a:r>
              <a:rPr lang="ru-RU" altLang="ru-RU" sz="2000" b="1" dirty="0">
                <a:latin typeface="Courier New" panose="02070309020205020404" pitchFamily="49" charset="0"/>
              </a:rPr>
              <a:t>,</a:t>
            </a:r>
            <a:r>
              <a:rPr lang="en-US" altLang="ru-RU" sz="2000" b="1" dirty="0">
                <a:latin typeface="Courier New" panose="02070309020205020404" pitchFamily="49" charset="0"/>
              </a:rPr>
              <a:t> //</a:t>
            </a:r>
            <a:r>
              <a:rPr lang="ru-RU" altLang="ru-RU" sz="2000" b="1" dirty="0">
                <a:latin typeface="Courier New" panose="02070309020205020404" pitchFamily="49" charset="0"/>
              </a:rPr>
              <a:t> всегда</a:t>
            </a:r>
            <a:r>
              <a:rPr lang="en-US" altLang="ru-RU" sz="2000" b="1" dirty="0">
                <a:latin typeface="Courier New" panose="02070309020205020404" pitchFamily="49" charset="0"/>
              </a:rPr>
              <a:t> </a:t>
            </a:r>
            <a:r>
              <a:rPr lang="en-US" altLang="ru-RU" sz="2000" b="1" dirty="0" err="1">
                <a:latin typeface="Courier New" panose="02070309020205020404" pitchFamily="49" charset="0"/>
              </a:rPr>
              <a:t>nullptr</a:t>
            </a:r>
            <a:endParaRPr lang="ru-RU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LPSTR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lpCmdLine</a:t>
            </a:r>
            <a:r>
              <a:rPr lang="ru-RU" altLang="ru-RU" sz="2000" b="1" dirty="0">
                <a:latin typeface="Courier New" panose="02070309020205020404" pitchFamily="49" charset="0"/>
              </a:rPr>
              <a:t>,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                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int</a:t>
            </a:r>
            <a:r>
              <a:rPr lang="ru-RU" altLang="ru-RU" sz="2000" b="1" dirty="0">
                <a:latin typeface="Courier New" panose="02070309020205020404" pitchFamily="49" charset="0"/>
              </a:rPr>
              <a:t>       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nCmdShow</a:t>
            </a:r>
            <a:r>
              <a:rPr lang="ru-RU" altLang="ru-RU" sz="2000" b="1" dirty="0">
                <a:latin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{</a:t>
            </a:r>
            <a:endParaRPr lang="en-US" altLang="ru-RU" sz="2000" b="1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ru-RU" sz="2000" b="1" i="1" dirty="0">
                <a:latin typeface="Courier New" panose="02070309020205020404" pitchFamily="49" charset="0"/>
              </a:rPr>
              <a:t>	// </a:t>
            </a:r>
            <a:r>
              <a:rPr lang="ru-RU" altLang="ru-RU" sz="2000" b="1" i="1" dirty="0">
                <a:latin typeface="Courier New" panose="02070309020205020404" pitchFamily="49" charset="0"/>
              </a:rPr>
              <a:t>возвращаемся в операционную систему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	</a:t>
            </a:r>
            <a:r>
              <a:rPr lang="ru-RU" altLang="ru-RU" sz="2000" b="1" dirty="0" err="1">
                <a:latin typeface="Courier New" panose="02070309020205020404" pitchFamily="49" charset="0"/>
              </a:rPr>
              <a:t>return</a:t>
            </a:r>
            <a:r>
              <a:rPr lang="ru-RU" altLang="ru-RU" sz="2000" b="1" dirty="0">
                <a:latin typeface="Courier New" panose="02070309020205020404" pitchFamily="49" charset="0"/>
              </a:rPr>
              <a:t> 0;</a:t>
            </a:r>
          </a:p>
          <a:p>
            <a:pPr eaLnBrk="1" hangingPunct="1"/>
            <a:r>
              <a:rPr lang="ru-RU" altLang="ru-RU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50000"/>
              </a:spcBef>
            </a:pPr>
            <a:endParaRPr lang="ru-RU" altLang="ru-RU" sz="20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E07A2237-187C-4CEC-9EBC-FBC96D421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сообщения </a:t>
            </a:r>
            <a:r>
              <a:rPr lang="en-US" altLang="ru-RU"/>
              <a:t>WM_PAINT</a:t>
            </a:r>
            <a:endParaRPr lang="ru-RU" alt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9E2A-C7DE-C23D-9A6E-74D92957F504}"/>
              </a:ext>
            </a:extLst>
          </p:cNvPr>
          <p:cNvSpPr txBox="1"/>
          <p:nvPr/>
        </p:nvSpPr>
        <p:spPr>
          <a:xfrm>
            <a:off x="0" y="1690688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OnPaint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releaseDC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3"/>
              </a:rPr>
              <a:t>util::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  <a:hlinkClick r:id="rId3"/>
              </a:rPr>
              <a:t>Finally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GetClientRect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restoreBrush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util::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oldBrush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SelectObject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m_brush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SelectObject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oldBrush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rc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rc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.bottom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02D66-A89B-1BC6-C1BD-07FAFC3CBF43}"/>
              </a:ext>
            </a:extLst>
          </p:cNvPr>
          <p:cNvSpPr txBox="1"/>
          <p:nvPr/>
        </p:nvSpPr>
        <p:spPr>
          <a:xfrm>
            <a:off x="0" y="0"/>
            <a:ext cx="12192000" cy="691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detail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exchange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&amp;&amp;)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m_invoke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m_fn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namespace detail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nodiscard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detail::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Finalizer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decay_t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&gt;&gt;(std::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266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49FAB5-D511-87B0-8AFD-6001FC53950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runtime_error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BeginPaint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failed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operator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PaintDC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EndPaint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m_hWnd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PAINTSTRUCT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m_dc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277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1E933C4-E255-44D2-AD40-191642927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WM_DESTROY</a:t>
            </a:r>
            <a:endParaRPr lang="ru-RU" altLang="ru-RU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2AAD4B8-6E3C-472A-8FCD-38315FD78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Посылается окну перед его уничтожением</a:t>
            </a:r>
          </a:p>
          <a:p>
            <a:pPr lvl="1" eaLnBrk="1" hangingPunct="1"/>
            <a:r>
              <a:rPr lang="ru-RU" altLang="ru-RU" dirty="0"/>
              <a:t>Дочерние окна получают данное сообщение вслед за родительским</a:t>
            </a:r>
          </a:p>
          <a:p>
            <a:pPr eaLnBrk="1" hangingPunct="1"/>
            <a:r>
              <a:rPr lang="ru-RU" altLang="ru-RU" dirty="0"/>
              <a:t>При уничтожении главного окна приложения обычно происходит вызов функции </a:t>
            </a:r>
            <a:r>
              <a:rPr lang="en-US" altLang="ru-RU" b="1" dirty="0" err="1"/>
              <a:t>PostQuitMessage</a:t>
            </a:r>
            <a:r>
              <a:rPr lang="ru-RU" altLang="ru-RU" b="1" dirty="0"/>
              <a:t>()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AADE252-B63A-48A2-B554-D4BAD184E7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Сообщение </a:t>
            </a:r>
            <a:r>
              <a:rPr lang="en-US" altLang="ru-RU"/>
              <a:t>WM_QUIT</a:t>
            </a:r>
            <a:endParaRPr lang="ru-RU" altLang="ru-RU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BAB0388-2BF4-499E-9570-1B02379A98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Данное сообщение посылается </a:t>
            </a:r>
            <a:r>
              <a:rPr lang="ru-RU" altLang="ru-RU" b="1" dirty="0"/>
              <a:t>потоку </a:t>
            </a:r>
            <a:r>
              <a:rPr lang="en-US" altLang="ru-RU" dirty="0"/>
              <a:t>(</a:t>
            </a:r>
            <a:r>
              <a:rPr lang="ru-RU" altLang="ru-RU" dirty="0"/>
              <a:t>а не окну) в качестве запроса на завершение его работы</a:t>
            </a:r>
          </a:p>
          <a:p>
            <a:pPr eaLnBrk="1" hangingPunct="1"/>
            <a:r>
              <a:rPr lang="ru-RU" altLang="ru-RU" dirty="0"/>
              <a:t>Функция </a:t>
            </a:r>
            <a:r>
              <a:rPr lang="en-US" altLang="ru-RU" dirty="0" err="1"/>
              <a:t>GetMessage</a:t>
            </a:r>
            <a:r>
              <a:rPr lang="ru-RU" altLang="ru-RU" dirty="0"/>
              <a:t>() возвращает значение </a:t>
            </a:r>
            <a:r>
              <a:rPr lang="en-US" altLang="ru-RU" dirty="0"/>
              <a:t>0 </a:t>
            </a:r>
            <a:r>
              <a:rPr lang="ru-RU" altLang="ru-RU" dirty="0"/>
              <a:t>при извлечении сообщения </a:t>
            </a:r>
            <a:r>
              <a:rPr lang="en-US" altLang="ru-RU" dirty="0"/>
              <a:t>WM_QUIT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F5B2AB-EA39-AE1F-1C1D-5F533C0F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F4E6-6D3D-6604-5F1A-CE929AED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7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8E054-0C34-4DC2-8B5D-7ADAB8EE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WinMain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DF9BEC-15AB-4FEE-9629-E7745FFD9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Параметры</a:t>
            </a:r>
          </a:p>
          <a:p>
            <a:pPr lvl="1"/>
            <a:r>
              <a:rPr lang="en-US" dirty="0" err="1"/>
              <a:t>hInstance</a:t>
            </a:r>
            <a:r>
              <a:rPr lang="en-US" dirty="0"/>
              <a:t> – </a:t>
            </a:r>
            <a:r>
              <a:rPr lang="ru-RU" dirty="0"/>
              <a:t>дескриптор экземпляра приложения</a:t>
            </a:r>
          </a:p>
          <a:p>
            <a:pPr lvl="2"/>
            <a:r>
              <a:rPr lang="ru-RU" dirty="0"/>
              <a:t>Используется для загрузки ресурсов приложения, создания окон</a:t>
            </a:r>
          </a:p>
          <a:p>
            <a:pPr lvl="1"/>
            <a:r>
              <a:rPr lang="en-US" dirty="0" err="1"/>
              <a:t>hPrevInstance</a:t>
            </a:r>
            <a:r>
              <a:rPr lang="en-US" dirty="0"/>
              <a:t> – </a:t>
            </a:r>
            <a:r>
              <a:rPr lang="ru-RU" dirty="0"/>
              <a:t>не используется</a:t>
            </a:r>
          </a:p>
          <a:p>
            <a:pPr lvl="1"/>
            <a:r>
              <a:rPr lang="en-US" dirty="0" err="1"/>
              <a:t>lpCmdLine</a:t>
            </a:r>
            <a:r>
              <a:rPr lang="en-US" dirty="0"/>
              <a:t> –</a:t>
            </a:r>
            <a:r>
              <a:rPr lang="ru-RU" dirty="0"/>
              <a:t> параметры командной строки приложения</a:t>
            </a:r>
            <a:endParaRPr lang="en-US" dirty="0"/>
          </a:p>
          <a:p>
            <a:pPr lvl="2"/>
            <a:r>
              <a:rPr lang="ru-RU" dirty="0"/>
              <a:t>Можно использовать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argc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/>
              <a:t>и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argv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wargv</a:t>
            </a:r>
            <a:endParaRPr lang="ru-RU" dirty="0"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nCmdShow</a:t>
            </a:r>
            <a:r>
              <a:rPr lang="en-US" dirty="0"/>
              <a:t> – </a:t>
            </a:r>
            <a:r>
              <a:rPr lang="ru-RU" dirty="0"/>
              <a:t>режим отображения главного окна приложения</a:t>
            </a:r>
          </a:p>
          <a:p>
            <a:r>
              <a:rPr lang="ru-RU" dirty="0"/>
              <a:t>Функция возвращает код ошибки</a:t>
            </a:r>
          </a:p>
          <a:p>
            <a:pPr lvl="1"/>
            <a:r>
              <a:rPr lang="en-US" dirty="0"/>
              <a:t>0 – </a:t>
            </a:r>
            <a:r>
              <a:rPr lang="ru-RU" dirty="0"/>
              <a:t>успех, ненулевое значение – ошибка</a:t>
            </a:r>
          </a:p>
        </p:txBody>
      </p:sp>
    </p:spTree>
    <p:extLst>
      <p:ext uri="{BB962C8B-B14F-4D97-AF65-F5344CB8AC3E}">
        <p14:creationId xmlns:p14="http://schemas.microsoft.com/office/powerpoint/2010/main" val="108764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4C0EE04-DAE2-4F6F-80E9-75B9DCDAF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Окно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51CDB72-9733-474F-96EC-0A6675AAD3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Окно – прямоугольная область экрана для отображения выводимой информации и получения пользовательского ввода</a:t>
            </a:r>
          </a:p>
          <a:p>
            <a:r>
              <a:rPr lang="ru-RU" altLang="ru-RU" dirty="0"/>
              <a:t>В современных ОС одновременно работает множество процессов</a:t>
            </a:r>
          </a:p>
          <a:p>
            <a:r>
              <a:rPr lang="ru-RU" altLang="ru-RU" dirty="0"/>
              <a:t>Область экрана – общая для всех окон в системе</a:t>
            </a:r>
          </a:p>
          <a:p>
            <a:pPr lvl="1"/>
            <a:r>
              <a:rPr lang="ru-RU" altLang="ru-RU" dirty="0"/>
              <a:t>Только одно окно может в заданный момент времени получать вводимую информацию от пользователя</a:t>
            </a:r>
          </a:p>
          <a:p>
            <a:r>
              <a:rPr lang="ru-RU" altLang="ru-RU" dirty="0"/>
              <a:t>В мобильных ОС, как правило, только одно приложение может использовать экран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3"/>
  <p:tag name="ARTICULATE_PROJECT_OPEN" val="0"/>
  <p:tag name="ISPRING_UUID" val="{BCFE49CC-A63A-4F6F-BA9C-4117ACD13012}"/>
  <p:tag name="ISPRING_RESOURCE_FOLDER" val="D:\teaching\2009\cg\lectures\01\lec01\"/>
  <p:tag name="FLASHSPRING_BG_AUDIO_DURATION_TAG" val="0.000000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</TotalTime>
  <Words>3910</Words>
  <Application>Microsoft Office PowerPoint</Application>
  <PresentationFormat>Widescreen</PresentationFormat>
  <Paragraphs>635</Paragraphs>
  <Slides>75</Slides>
  <Notes>48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Calibri</vt:lpstr>
      <vt:lpstr>Calibri Light</vt:lpstr>
      <vt:lpstr>Cascadia Mono</vt:lpstr>
      <vt:lpstr>Consolas</vt:lpstr>
      <vt:lpstr>Constantia</vt:lpstr>
      <vt:lpstr>Courier New</vt:lpstr>
      <vt:lpstr>Impact</vt:lpstr>
      <vt:lpstr>Segoe UI</vt:lpstr>
      <vt:lpstr>Wingdings</vt:lpstr>
      <vt:lpstr>Wingdings 2</vt:lpstr>
      <vt:lpstr>Тема Office</vt:lpstr>
      <vt:lpstr>Создание графических приложений в системе Windows</vt:lpstr>
      <vt:lpstr>Создание графических приложений в системе Windows</vt:lpstr>
      <vt:lpstr>Создание графических приложений в системе Windows</vt:lpstr>
      <vt:lpstr>Графический интерфейс пользователя</vt:lpstr>
      <vt:lpstr>Приложения в Windows</vt:lpstr>
      <vt:lpstr>Содержимое WinMain()</vt:lpstr>
      <vt:lpstr>Простейшее приложение Windows</vt:lpstr>
      <vt:lpstr>WinMain</vt:lpstr>
      <vt:lpstr>Окно</vt:lpstr>
      <vt:lpstr>PowerPoint Presentation</vt:lpstr>
      <vt:lpstr>Типы окон</vt:lpstr>
      <vt:lpstr>Главное окно приложения</vt:lpstr>
      <vt:lpstr>Области окна</vt:lpstr>
      <vt:lpstr>Элементы управления (controls)</vt:lpstr>
      <vt:lpstr>Диалоговые окна</vt:lpstr>
      <vt:lpstr>Диалоговые окна</vt:lpstr>
      <vt:lpstr>Стандартные диалоговые окна</vt:lpstr>
      <vt:lpstr>Пример диалогового окна</vt:lpstr>
      <vt:lpstr>Окна сообщений (Message boxes)</vt:lpstr>
      <vt:lpstr>Приложение HelloWorld</vt:lpstr>
      <vt:lpstr>История работы со строками в Windows</vt:lpstr>
      <vt:lpstr>Окно рабочего стола (Desktop Window)</vt:lpstr>
      <vt:lpstr>Создание окна</vt:lpstr>
      <vt:lpstr>Имя класса окна (Window Class Name)</vt:lpstr>
      <vt:lpstr>Встроенные и пользовательские классы окон</vt:lpstr>
      <vt:lpstr>PowerPoint Presentation</vt:lpstr>
      <vt:lpstr>Имя окна</vt:lpstr>
      <vt:lpstr>Стили окна</vt:lpstr>
      <vt:lpstr>Положение и размеры окна</vt:lpstr>
      <vt:lpstr>PowerPoint Presentation</vt:lpstr>
      <vt:lpstr>Дескриптор родительского окна</vt:lpstr>
      <vt:lpstr>Идентификатор меню или идентификатор дочернего окна</vt:lpstr>
      <vt:lpstr>Дескриптор экземпляра приложения (HINSTANCE)</vt:lpstr>
      <vt:lpstr>Дескриптор Окна (Window Handle)</vt:lpstr>
      <vt:lpstr>Утилита Spy++</vt:lpstr>
      <vt:lpstr>PowerPoint Presentation</vt:lpstr>
      <vt:lpstr>Создание окна на основе зарегистрированного класса</vt:lpstr>
      <vt:lpstr>PowerPoint Presentation</vt:lpstr>
      <vt:lpstr>Сообщения</vt:lpstr>
      <vt:lpstr>Сообщение</vt:lpstr>
      <vt:lpstr>Маршрутизация сообщений и очередь сообщений</vt:lpstr>
      <vt:lpstr>PowerPoint Presentation</vt:lpstr>
      <vt:lpstr>Цикл выборки (обработки) сообщений</vt:lpstr>
      <vt:lpstr>Простейший цикл обработки сообщений</vt:lpstr>
      <vt:lpstr>Оконная процедура</vt:lpstr>
      <vt:lpstr>Требования к оконной процедуре</vt:lpstr>
      <vt:lpstr>Оконная процедура</vt:lpstr>
      <vt:lpstr>Оконная процедура по умолчанию</vt:lpstr>
      <vt:lpstr>Пример простейшей оконной процедуры главного окна приложения</vt:lpstr>
      <vt:lpstr>Вспомним цикл выборки сообщений</vt:lpstr>
      <vt:lpstr>Собираем всё вместе</vt:lpstr>
      <vt:lpstr>Результат</vt:lpstr>
      <vt:lpstr>Как связать экземпляр C++ класса с окном?</vt:lpstr>
      <vt:lpstr>PowerPoint Presentation</vt:lpstr>
      <vt:lpstr>PowerPoint Presentation</vt:lpstr>
      <vt:lpstr>PowerPoint Presentation</vt:lpstr>
      <vt:lpstr>PowerPoint Presentation</vt:lpstr>
      <vt:lpstr>Как связать C++ класс с окном (простой способ)</vt:lpstr>
      <vt:lpstr>Часто используемые сообщения</vt:lpstr>
      <vt:lpstr>Сообщение WM_CREATE</vt:lpstr>
      <vt:lpstr>Сообщение WM_MOVE</vt:lpstr>
      <vt:lpstr>Сообщение WM_SIZE</vt:lpstr>
      <vt:lpstr>Особенности графического вывода в многозадачной среде</vt:lpstr>
      <vt:lpstr>Эта ситуация динамически изменяется</vt:lpstr>
      <vt:lpstr>PowerPoint Presentation</vt:lpstr>
      <vt:lpstr>Роль операционной системы Windows</vt:lpstr>
      <vt:lpstr>PowerPoint Presentation</vt:lpstr>
      <vt:lpstr>Сообщение WM_ERASEBKGND</vt:lpstr>
      <vt:lpstr>Сообщение WM_PAINT</vt:lpstr>
      <vt:lpstr>Обработка сообщения WM_PAINT</vt:lpstr>
      <vt:lpstr>PowerPoint Presentation</vt:lpstr>
      <vt:lpstr>PowerPoint Presentation</vt:lpstr>
      <vt:lpstr>Сообщение WM_DESTROY</vt:lpstr>
      <vt:lpstr>Сообщение WM_QUIT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95</cp:revision>
  <dcterms:created xsi:type="dcterms:W3CDTF">2006-09-18T21:13:12Z</dcterms:created>
  <dcterms:modified xsi:type="dcterms:W3CDTF">2025-03-06T20:30:57Z</dcterms:modified>
</cp:coreProperties>
</file>